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256" r:id="rId2"/>
    <p:sldId id="262" r:id="rId3"/>
    <p:sldId id="290" r:id="rId4"/>
    <p:sldId id="327" r:id="rId5"/>
    <p:sldId id="264" r:id="rId6"/>
    <p:sldId id="257" r:id="rId7"/>
    <p:sldId id="265" r:id="rId8"/>
    <p:sldId id="322" r:id="rId9"/>
    <p:sldId id="258" r:id="rId10"/>
    <p:sldId id="266" r:id="rId11"/>
    <p:sldId id="267" r:id="rId12"/>
    <p:sldId id="268" r:id="rId13"/>
    <p:sldId id="261" r:id="rId14"/>
    <p:sldId id="325" r:id="rId15"/>
    <p:sldId id="259" r:id="rId16"/>
    <p:sldId id="272" r:id="rId17"/>
    <p:sldId id="269" r:id="rId18"/>
    <p:sldId id="270" r:id="rId19"/>
    <p:sldId id="280" r:id="rId20"/>
    <p:sldId id="281" r:id="rId21"/>
    <p:sldId id="326" r:id="rId22"/>
    <p:sldId id="279" r:id="rId23"/>
    <p:sldId id="284" r:id="rId24"/>
    <p:sldId id="271" r:id="rId25"/>
    <p:sldId id="273" r:id="rId26"/>
    <p:sldId id="331" r:id="rId27"/>
    <p:sldId id="320" r:id="rId28"/>
    <p:sldId id="283" r:id="rId29"/>
    <p:sldId id="319" r:id="rId30"/>
    <p:sldId id="275" r:id="rId31"/>
    <p:sldId id="286" r:id="rId32"/>
    <p:sldId id="332" r:id="rId33"/>
    <p:sldId id="285" r:id="rId34"/>
    <p:sldId id="287" r:id="rId35"/>
    <p:sldId id="288" r:id="rId36"/>
    <p:sldId id="333" r:id="rId37"/>
    <p:sldId id="289" r:id="rId38"/>
    <p:sldId id="293" r:id="rId39"/>
    <p:sldId id="292" r:id="rId40"/>
    <p:sldId id="294" r:id="rId41"/>
    <p:sldId id="336" r:id="rId42"/>
    <p:sldId id="291" r:id="rId43"/>
    <p:sldId id="330" r:id="rId44"/>
    <p:sldId id="295" r:id="rId45"/>
    <p:sldId id="303" r:id="rId46"/>
    <p:sldId id="315" r:id="rId47"/>
    <p:sldId id="334" r:id="rId48"/>
    <p:sldId id="276" r:id="rId49"/>
    <p:sldId id="296" r:id="rId50"/>
    <p:sldId id="297" r:id="rId51"/>
    <p:sldId id="298" r:id="rId52"/>
    <p:sldId id="299" r:id="rId53"/>
    <p:sldId id="300" r:id="rId54"/>
    <p:sldId id="301" r:id="rId55"/>
    <p:sldId id="302" r:id="rId56"/>
    <p:sldId id="278" r:id="rId57"/>
    <p:sldId id="337" r:id="rId58"/>
    <p:sldId id="304" r:id="rId59"/>
    <p:sldId id="312" r:id="rId60"/>
    <p:sldId id="305" r:id="rId61"/>
    <p:sldId id="338" r:id="rId62"/>
    <p:sldId id="306" r:id="rId63"/>
    <p:sldId id="307" r:id="rId64"/>
    <p:sldId id="308" r:id="rId65"/>
    <p:sldId id="339" r:id="rId66"/>
    <p:sldId id="311" r:id="rId67"/>
    <p:sldId id="309" r:id="rId68"/>
    <p:sldId id="335" r:id="rId69"/>
    <p:sldId id="274" r:id="rId70"/>
    <p:sldId id="263" r:id="rId71"/>
    <p:sldId id="317" r:id="rId72"/>
    <p:sldId id="31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D2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261" autoAdjust="0"/>
  </p:normalViewPr>
  <p:slideViewPr>
    <p:cSldViewPr snapToGrid="0">
      <p:cViewPr varScale="1">
        <p:scale>
          <a:sx n="89" d="100"/>
          <a:sy n="89" d="100"/>
        </p:scale>
        <p:origin x="13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ata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ata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svg"/><Relationship Id="rId1"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7.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6.png"/><Relationship Id="rId4" Type="http://schemas.openxmlformats.org/officeDocument/2006/relationships/image" Target="../media/image3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51.png"/><Relationship Id="rId6" Type="http://schemas.openxmlformats.org/officeDocument/2006/relationships/image" Target="../media/image50.svg"/><Relationship Id="rId5" Type="http://schemas.openxmlformats.org/officeDocument/2006/relationships/image" Target="../media/image52.png"/><Relationship Id="rId4" Type="http://schemas.openxmlformats.org/officeDocument/2006/relationships/image" Target="../media/image4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svg"/><Relationship Id="rId1" Type="http://schemas.openxmlformats.org/officeDocument/2006/relationships/image" Target="../media/image61.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svg"/><Relationship Id="rId1" Type="http://schemas.openxmlformats.org/officeDocument/2006/relationships/image" Target="../media/image78.png"/><Relationship Id="rId6" Type="http://schemas.openxmlformats.org/officeDocument/2006/relationships/image" Target="../media/image77.svg"/><Relationship Id="rId5" Type="http://schemas.openxmlformats.org/officeDocument/2006/relationships/image" Target="../media/image80.png"/><Relationship Id="rId4" Type="http://schemas.openxmlformats.org/officeDocument/2006/relationships/image" Target="../media/image7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C30E45-A251-4998-A8E6-186AB450EDEF}"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F3DA83B9-967D-40C6-8F74-63167E2D94E4}">
      <dgm:prSet/>
      <dgm:spPr/>
      <dgm:t>
        <a:bodyPr/>
        <a:lstStyle/>
        <a:p>
          <a:pPr>
            <a:lnSpc>
              <a:spcPct val="100000"/>
            </a:lnSpc>
            <a:defRPr cap="all"/>
          </a:pPr>
          <a:r>
            <a:rPr lang="en-GB" dirty="0"/>
            <a:t>Algorithm (Smart contract) deployment ON Blockchain technology to fulfil business processes or other potential </a:t>
          </a:r>
          <a:r>
            <a:rPr lang="en-GB" dirty="0" err="1"/>
            <a:t>CaseS</a:t>
          </a:r>
          <a:r>
            <a:rPr lang="en-GB" dirty="0"/>
            <a:t> </a:t>
          </a:r>
        </a:p>
        <a:p>
          <a:pPr>
            <a:lnSpc>
              <a:spcPct val="100000"/>
            </a:lnSpc>
            <a:defRPr cap="all"/>
          </a:pPr>
          <a:r>
            <a:rPr lang="en-GB" dirty="0"/>
            <a:t>(Source: Clack, C).</a:t>
          </a:r>
          <a:r>
            <a:rPr lang="en-GB" baseline="30000" dirty="0"/>
            <a:t> </a:t>
          </a:r>
          <a:endParaRPr lang="en-US" dirty="0"/>
        </a:p>
      </dgm:t>
    </dgm:pt>
    <dgm:pt modelId="{CA5D92A0-B2FC-48B0-B680-C6BE452159DD}" type="parTrans" cxnId="{3B2A74ED-AACC-4CD5-A53D-E8998C98F4C2}">
      <dgm:prSet/>
      <dgm:spPr/>
      <dgm:t>
        <a:bodyPr/>
        <a:lstStyle/>
        <a:p>
          <a:endParaRPr lang="en-US"/>
        </a:p>
      </dgm:t>
    </dgm:pt>
    <dgm:pt modelId="{FFAA5A54-A7E8-4B74-88ED-676E43955F21}" type="sibTrans" cxnId="{3B2A74ED-AACC-4CD5-A53D-E8998C98F4C2}">
      <dgm:prSet/>
      <dgm:spPr/>
      <dgm:t>
        <a:bodyPr/>
        <a:lstStyle/>
        <a:p>
          <a:endParaRPr lang="en-US"/>
        </a:p>
      </dgm:t>
    </dgm:pt>
    <dgm:pt modelId="{0DC61709-E237-4E25-9F03-96E147E279A9}">
      <dgm:prSet/>
      <dgm:spPr/>
      <dgm:t>
        <a:bodyPr/>
        <a:lstStyle/>
        <a:p>
          <a:pPr>
            <a:lnSpc>
              <a:spcPct val="100000"/>
            </a:lnSpc>
            <a:defRPr cap="all"/>
          </a:pPr>
          <a:r>
            <a:rPr lang="en-GB" dirty="0"/>
            <a:t>Facilitates digital payments between entities in a trustworthy and secure manner.</a:t>
          </a:r>
          <a:endParaRPr lang="en-US" dirty="0"/>
        </a:p>
      </dgm:t>
    </dgm:pt>
    <dgm:pt modelId="{E7B476FC-2262-4C55-BF64-6FEFC43FFAA5}" type="parTrans" cxnId="{3F76713D-9B45-4CF2-8D71-5D800F3498F7}">
      <dgm:prSet/>
      <dgm:spPr/>
      <dgm:t>
        <a:bodyPr/>
        <a:lstStyle/>
        <a:p>
          <a:endParaRPr lang="en-US"/>
        </a:p>
      </dgm:t>
    </dgm:pt>
    <dgm:pt modelId="{D0E301D6-F1C3-4BAF-BF76-4A94DD55F7F0}" type="sibTrans" cxnId="{3F76713D-9B45-4CF2-8D71-5D800F3498F7}">
      <dgm:prSet/>
      <dgm:spPr/>
      <dgm:t>
        <a:bodyPr/>
        <a:lstStyle/>
        <a:p>
          <a:endParaRPr lang="en-US"/>
        </a:p>
      </dgm:t>
    </dgm:pt>
    <dgm:pt modelId="{A7A4F0D0-50FB-4A5F-9D67-69E3F94A980B}">
      <dgm:prSet/>
      <dgm:spPr/>
      <dgm:t>
        <a:bodyPr/>
        <a:lstStyle/>
        <a:p>
          <a:pPr>
            <a:lnSpc>
              <a:spcPct val="100000"/>
            </a:lnSpc>
            <a:defRPr cap="all"/>
          </a:pPr>
          <a:r>
            <a:rPr lang="en-GB" dirty="0"/>
            <a:t>stores all records and assets in the form of an immutable database</a:t>
          </a:r>
        </a:p>
        <a:p>
          <a:pPr>
            <a:lnSpc>
              <a:spcPct val="100000"/>
            </a:lnSpc>
            <a:defRPr cap="all"/>
          </a:pPr>
          <a:r>
            <a:rPr lang="en-US" dirty="0"/>
            <a:t>(Source: </a:t>
          </a:r>
          <a:r>
            <a:rPr lang="en-US" dirty="0" err="1"/>
            <a:t>Ammous</a:t>
          </a:r>
          <a:r>
            <a:rPr lang="en-US" dirty="0"/>
            <a:t>, S)</a:t>
          </a:r>
        </a:p>
      </dgm:t>
    </dgm:pt>
    <dgm:pt modelId="{76C14E79-2B90-4C34-94F0-129C4AD01276}" type="parTrans" cxnId="{2DAEAEF2-50C5-4817-86AF-1AC3878D54BF}">
      <dgm:prSet/>
      <dgm:spPr/>
      <dgm:t>
        <a:bodyPr/>
        <a:lstStyle/>
        <a:p>
          <a:endParaRPr lang="en-US"/>
        </a:p>
      </dgm:t>
    </dgm:pt>
    <dgm:pt modelId="{E7AE2220-D45D-41F8-B1AA-D28DA98AE446}" type="sibTrans" cxnId="{2DAEAEF2-50C5-4817-86AF-1AC3878D54BF}">
      <dgm:prSet/>
      <dgm:spPr/>
      <dgm:t>
        <a:bodyPr/>
        <a:lstStyle/>
        <a:p>
          <a:endParaRPr lang="en-US"/>
        </a:p>
      </dgm:t>
    </dgm:pt>
    <dgm:pt modelId="{ADC9519F-BA63-4200-B251-1A485D0E97EF}" type="pres">
      <dgm:prSet presAssocID="{E1C30E45-A251-4998-A8E6-186AB450EDEF}" presName="root" presStyleCnt="0">
        <dgm:presLayoutVars>
          <dgm:dir/>
          <dgm:resizeHandles val="exact"/>
        </dgm:presLayoutVars>
      </dgm:prSet>
      <dgm:spPr/>
    </dgm:pt>
    <dgm:pt modelId="{ECB4E3E1-9F1B-4E6B-98EE-F096E3D9B1EA}" type="pres">
      <dgm:prSet presAssocID="{F3DA83B9-967D-40C6-8F74-63167E2D94E4}" presName="compNode" presStyleCnt="0"/>
      <dgm:spPr/>
    </dgm:pt>
    <dgm:pt modelId="{17BD4207-8459-44BA-BDA0-79ABB53C926D}" type="pres">
      <dgm:prSet presAssocID="{F3DA83B9-967D-40C6-8F74-63167E2D94E4}" presName="iconBgRect" presStyleLbl="bgShp" presStyleIdx="0" presStyleCnt="3"/>
      <dgm:spPr>
        <a:solidFill>
          <a:schemeClr val="accent1"/>
        </a:solidFill>
      </dgm:spPr>
    </dgm:pt>
    <dgm:pt modelId="{B33AAB46-4242-4E22-A88D-4CACC76810F6}" type="pres">
      <dgm:prSet presAssocID="{F3DA83B9-967D-40C6-8F74-63167E2D94E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D3A3E5FC-C32C-4E24-8B84-E0FF0B57FE3B}" type="pres">
      <dgm:prSet presAssocID="{F3DA83B9-967D-40C6-8F74-63167E2D94E4}" presName="spaceRect" presStyleCnt="0"/>
      <dgm:spPr/>
    </dgm:pt>
    <dgm:pt modelId="{BCC6B27B-B156-485D-A12E-FBC8037331A2}" type="pres">
      <dgm:prSet presAssocID="{F3DA83B9-967D-40C6-8F74-63167E2D94E4}" presName="textRect" presStyleLbl="revTx" presStyleIdx="0" presStyleCnt="3" custScaleX="110515">
        <dgm:presLayoutVars>
          <dgm:chMax val="1"/>
          <dgm:chPref val="1"/>
        </dgm:presLayoutVars>
      </dgm:prSet>
      <dgm:spPr/>
    </dgm:pt>
    <dgm:pt modelId="{830AFE20-DC96-4E01-9A53-437BFAB43664}" type="pres">
      <dgm:prSet presAssocID="{FFAA5A54-A7E8-4B74-88ED-676E43955F21}" presName="sibTrans" presStyleCnt="0"/>
      <dgm:spPr/>
    </dgm:pt>
    <dgm:pt modelId="{38CFDD24-44BF-4A87-975B-D895227525AE}" type="pres">
      <dgm:prSet presAssocID="{0DC61709-E237-4E25-9F03-96E147E279A9}" presName="compNode" presStyleCnt="0"/>
      <dgm:spPr/>
    </dgm:pt>
    <dgm:pt modelId="{BBCDF52D-8377-4669-8B80-7F558D7B9087}" type="pres">
      <dgm:prSet presAssocID="{0DC61709-E237-4E25-9F03-96E147E279A9}" presName="iconBgRect" presStyleLbl="bgShp" presStyleIdx="1" presStyleCnt="3"/>
      <dgm:spPr>
        <a:solidFill>
          <a:schemeClr val="accent1"/>
        </a:solidFill>
      </dgm:spPr>
    </dgm:pt>
    <dgm:pt modelId="{09A00417-B81F-49A5-87E1-1F3B9E87EFB4}" type="pres">
      <dgm:prSet presAssocID="{0DC61709-E237-4E25-9F03-96E147E279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CF4CA7CE-BA4A-40A2-BBC0-F4612E0C8BE1}" type="pres">
      <dgm:prSet presAssocID="{0DC61709-E237-4E25-9F03-96E147E279A9}" presName="spaceRect" presStyleCnt="0"/>
      <dgm:spPr/>
    </dgm:pt>
    <dgm:pt modelId="{89370056-FCB8-4609-B0F5-4723F930625E}" type="pres">
      <dgm:prSet presAssocID="{0DC61709-E237-4E25-9F03-96E147E279A9}" presName="textRect" presStyleLbl="revTx" presStyleIdx="1" presStyleCnt="3">
        <dgm:presLayoutVars>
          <dgm:chMax val="1"/>
          <dgm:chPref val="1"/>
        </dgm:presLayoutVars>
      </dgm:prSet>
      <dgm:spPr/>
    </dgm:pt>
    <dgm:pt modelId="{7BDE96A5-77CA-42CB-95CB-6B81D5AC3D99}" type="pres">
      <dgm:prSet presAssocID="{D0E301D6-F1C3-4BAF-BF76-4A94DD55F7F0}" presName="sibTrans" presStyleCnt="0"/>
      <dgm:spPr/>
    </dgm:pt>
    <dgm:pt modelId="{F758EF8E-8EB2-4A25-B19E-85D4949E97CA}" type="pres">
      <dgm:prSet presAssocID="{A7A4F0D0-50FB-4A5F-9D67-69E3F94A980B}" presName="compNode" presStyleCnt="0"/>
      <dgm:spPr/>
    </dgm:pt>
    <dgm:pt modelId="{11D5A8AD-FEDC-41CF-8D13-8FF8F8C65F9F}" type="pres">
      <dgm:prSet presAssocID="{A7A4F0D0-50FB-4A5F-9D67-69E3F94A980B}" presName="iconBgRect" presStyleLbl="bgShp" presStyleIdx="2" presStyleCnt="3"/>
      <dgm:spPr>
        <a:solidFill>
          <a:schemeClr val="accent1"/>
        </a:solidFill>
      </dgm:spPr>
    </dgm:pt>
    <dgm:pt modelId="{560F18B8-0214-442C-A1BE-DD8E4985C5A1}" type="pres">
      <dgm:prSet presAssocID="{A7A4F0D0-50FB-4A5F-9D67-69E3F94A98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7EC54957-E365-456B-8689-BD32B2BA1FDB}" type="pres">
      <dgm:prSet presAssocID="{A7A4F0D0-50FB-4A5F-9D67-69E3F94A980B}" presName="spaceRect" presStyleCnt="0"/>
      <dgm:spPr/>
    </dgm:pt>
    <dgm:pt modelId="{5A8C3AFB-DAEE-48E4-AE7E-642C5EBB760C}" type="pres">
      <dgm:prSet presAssocID="{A7A4F0D0-50FB-4A5F-9D67-69E3F94A980B}" presName="textRect" presStyleLbl="revTx" presStyleIdx="2" presStyleCnt="3">
        <dgm:presLayoutVars>
          <dgm:chMax val="1"/>
          <dgm:chPref val="1"/>
        </dgm:presLayoutVars>
      </dgm:prSet>
      <dgm:spPr/>
    </dgm:pt>
  </dgm:ptLst>
  <dgm:cxnLst>
    <dgm:cxn modelId="{64736B35-F40C-42BF-9472-6A5FA837E40D}" type="presOf" srcId="{0DC61709-E237-4E25-9F03-96E147E279A9}" destId="{89370056-FCB8-4609-B0F5-4723F930625E}" srcOrd="0" destOrd="0" presId="urn:microsoft.com/office/officeart/2018/5/layout/IconCircleLabelList"/>
    <dgm:cxn modelId="{3F76713D-9B45-4CF2-8D71-5D800F3498F7}" srcId="{E1C30E45-A251-4998-A8E6-186AB450EDEF}" destId="{0DC61709-E237-4E25-9F03-96E147E279A9}" srcOrd="1" destOrd="0" parTransId="{E7B476FC-2262-4C55-BF64-6FEFC43FFAA5}" sibTransId="{D0E301D6-F1C3-4BAF-BF76-4A94DD55F7F0}"/>
    <dgm:cxn modelId="{64ABBF6C-5EE6-46F1-9D04-DED7E16D207A}" type="presOf" srcId="{A7A4F0D0-50FB-4A5F-9D67-69E3F94A980B}" destId="{5A8C3AFB-DAEE-48E4-AE7E-642C5EBB760C}" srcOrd="0" destOrd="0" presId="urn:microsoft.com/office/officeart/2018/5/layout/IconCircleLabelList"/>
    <dgm:cxn modelId="{1C434C85-30B9-4B32-9C35-7AD1BF057842}" type="presOf" srcId="{E1C30E45-A251-4998-A8E6-186AB450EDEF}" destId="{ADC9519F-BA63-4200-B251-1A485D0E97EF}" srcOrd="0" destOrd="0" presId="urn:microsoft.com/office/officeart/2018/5/layout/IconCircleLabelList"/>
    <dgm:cxn modelId="{0B510AE6-0C89-466B-975A-ADD69860F131}" type="presOf" srcId="{F3DA83B9-967D-40C6-8F74-63167E2D94E4}" destId="{BCC6B27B-B156-485D-A12E-FBC8037331A2}" srcOrd="0" destOrd="0" presId="urn:microsoft.com/office/officeart/2018/5/layout/IconCircleLabelList"/>
    <dgm:cxn modelId="{3B2A74ED-AACC-4CD5-A53D-E8998C98F4C2}" srcId="{E1C30E45-A251-4998-A8E6-186AB450EDEF}" destId="{F3DA83B9-967D-40C6-8F74-63167E2D94E4}" srcOrd="0" destOrd="0" parTransId="{CA5D92A0-B2FC-48B0-B680-C6BE452159DD}" sibTransId="{FFAA5A54-A7E8-4B74-88ED-676E43955F21}"/>
    <dgm:cxn modelId="{2DAEAEF2-50C5-4817-86AF-1AC3878D54BF}" srcId="{E1C30E45-A251-4998-A8E6-186AB450EDEF}" destId="{A7A4F0D0-50FB-4A5F-9D67-69E3F94A980B}" srcOrd="2" destOrd="0" parTransId="{76C14E79-2B90-4C34-94F0-129C4AD01276}" sibTransId="{E7AE2220-D45D-41F8-B1AA-D28DA98AE446}"/>
    <dgm:cxn modelId="{66EDAA78-88FB-4C88-860A-2E34B8E79FE3}" type="presParOf" srcId="{ADC9519F-BA63-4200-B251-1A485D0E97EF}" destId="{ECB4E3E1-9F1B-4E6B-98EE-F096E3D9B1EA}" srcOrd="0" destOrd="0" presId="urn:microsoft.com/office/officeart/2018/5/layout/IconCircleLabelList"/>
    <dgm:cxn modelId="{69E10157-567E-4CC0-9B1B-E861DCBB253B}" type="presParOf" srcId="{ECB4E3E1-9F1B-4E6B-98EE-F096E3D9B1EA}" destId="{17BD4207-8459-44BA-BDA0-79ABB53C926D}" srcOrd="0" destOrd="0" presId="urn:microsoft.com/office/officeart/2018/5/layout/IconCircleLabelList"/>
    <dgm:cxn modelId="{4897444D-61D7-4861-B368-598738280249}" type="presParOf" srcId="{ECB4E3E1-9F1B-4E6B-98EE-F096E3D9B1EA}" destId="{B33AAB46-4242-4E22-A88D-4CACC76810F6}" srcOrd="1" destOrd="0" presId="urn:microsoft.com/office/officeart/2018/5/layout/IconCircleLabelList"/>
    <dgm:cxn modelId="{2B5AAB5C-9DC0-4F5D-9039-AD4290273CF8}" type="presParOf" srcId="{ECB4E3E1-9F1B-4E6B-98EE-F096E3D9B1EA}" destId="{D3A3E5FC-C32C-4E24-8B84-E0FF0B57FE3B}" srcOrd="2" destOrd="0" presId="urn:microsoft.com/office/officeart/2018/5/layout/IconCircleLabelList"/>
    <dgm:cxn modelId="{27B8942E-FFBA-4FBE-A34F-236434DC6F36}" type="presParOf" srcId="{ECB4E3E1-9F1B-4E6B-98EE-F096E3D9B1EA}" destId="{BCC6B27B-B156-485D-A12E-FBC8037331A2}" srcOrd="3" destOrd="0" presId="urn:microsoft.com/office/officeart/2018/5/layout/IconCircleLabelList"/>
    <dgm:cxn modelId="{91638247-0988-4613-945E-D10BF28FA757}" type="presParOf" srcId="{ADC9519F-BA63-4200-B251-1A485D0E97EF}" destId="{830AFE20-DC96-4E01-9A53-437BFAB43664}" srcOrd="1" destOrd="0" presId="urn:microsoft.com/office/officeart/2018/5/layout/IconCircleLabelList"/>
    <dgm:cxn modelId="{A2A1FC4C-15BB-4435-B0E2-381500B14F4E}" type="presParOf" srcId="{ADC9519F-BA63-4200-B251-1A485D0E97EF}" destId="{38CFDD24-44BF-4A87-975B-D895227525AE}" srcOrd="2" destOrd="0" presId="urn:microsoft.com/office/officeart/2018/5/layout/IconCircleLabelList"/>
    <dgm:cxn modelId="{955DFC48-95F5-4FC7-90FE-415B31AAFA9B}" type="presParOf" srcId="{38CFDD24-44BF-4A87-975B-D895227525AE}" destId="{BBCDF52D-8377-4669-8B80-7F558D7B9087}" srcOrd="0" destOrd="0" presId="urn:microsoft.com/office/officeart/2018/5/layout/IconCircleLabelList"/>
    <dgm:cxn modelId="{242C4C55-E366-4261-A864-058AC9F3F669}" type="presParOf" srcId="{38CFDD24-44BF-4A87-975B-D895227525AE}" destId="{09A00417-B81F-49A5-87E1-1F3B9E87EFB4}" srcOrd="1" destOrd="0" presId="urn:microsoft.com/office/officeart/2018/5/layout/IconCircleLabelList"/>
    <dgm:cxn modelId="{22C48942-57E8-4C36-9ABE-C4A5791DF53A}" type="presParOf" srcId="{38CFDD24-44BF-4A87-975B-D895227525AE}" destId="{CF4CA7CE-BA4A-40A2-BBC0-F4612E0C8BE1}" srcOrd="2" destOrd="0" presId="urn:microsoft.com/office/officeart/2018/5/layout/IconCircleLabelList"/>
    <dgm:cxn modelId="{77B08636-538F-4589-8E7C-44B0A9CDEC1A}" type="presParOf" srcId="{38CFDD24-44BF-4A87-975B-D895227525AE}" destId="{89370056-FCB8-4609-B0F5-4723F930625E}" srcOrd="3" destOrd="0" presId="urn:microsoft.com/office/officeart/2018/5/layout/IconCircleLabelList"/>
    <dgm:cxn modelId="{AB58D377-BE44-4B94-A0D2-63B7AC35BAB6}" type="presParOf" srcId="{ADC9519F-BA63-4200-B251-1A485D0E97EF}" destId="{7BDE96A5-77CA-42CB-95CB-6B81D5AC3D99}" srcOrd="3" destOrd="0" presId="urn:microsoft.com/office/officeart/2018/5/layout/IconCircleLabelList"/>
    <dgm:cxn modelId="{2E0BA811-5113-4FF1-8284-705A5385AE0F}" type="presParOf" srcId="{ADC9519F-BA63-4200-B251-1A485D0E97EF}" destId="{F758EF8E-8EB2-4A25-B19E-85D4949E97CA}" srcOrd="4" destOrd="0" presId="urn:microsoft.com/office/officeart/2018/5/layout/IconCircleLabelList"/>
    <dgm:cxn modelId="{4157FB75-BC4D-4FDF-BC40-ED58353CAFAC}" type="presParOf" srcId="{F758EF8E-8EB2-4A25-B19E-85D4949E97CA}" destId="{11D5A8AD-FEDC-41CF-8D13-8FF8F8C65F9F}" srcOrd="0" destOrd="0" presId="urn:microsoft.com/office/officeart/2018/5/layout/IconCircleLabelList"/>
    <dgm:cxn modelId="{5375147C-6FB2-46BF-8452-827D763F38DC}" type="presParOf" srcId="{F758EF8E-8EB2-4A25-B19E-85D4949E97CA}" destId="{560F18B8-0214-442C-A1BE-DD8E4985C5A1}" srcOrd="1" destOrd="0" presId="urn:microsoft.com/office/officeart/2018/5/layout/IconCircleLabelList"/>
    <dgm:cxn modelId="{90D7F548-D15E-48D1-98F2-D7CC948151B5}" type="presParOf" srcId="{F758EF8E-8EB2-4A25-B19E-85D4949E97CA}" destId="{7EC54957-E365-456B-8689-BD32B2BA1FDB}" srcOrd="2" destOrd="0" presId="urn:microsoft.com/office/officeart/2018/5/layout/IconCircleLabelList"/>
    <dgm:cxn modelId="{50622109-812B-409A-B54A-DCBED6E1CD0F}" type="presParOf" srcId="{F758EF8E-8EB2-4A25-B19E-85D4949E97CA}" destId="{5A8C3AFB-DAEE-48E4-AE7E-642C5EBB760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8CE7CC-4BA9-4141-802C-627179AE37B0}" type="doc">
      <dgm:prSet loTypeId="urn:microsoft.com/office/officeart/2011/layout/CircleProcess" loCatId="process" qsTypeId="urn:microsoft.com/office/officeart/2005/8/quickstyle/3d1" qsCatId="3D" csTypeId="urn:microsoft.com/office/officeart/2005/8/colors/colorful2" csCatId="colorful" phldr="1"/>
      <dgm:spPr/>
      <dgm:t>
        <a:bodyPr/>
        <a:lstStyle/>
        <a:p>
          <a:endParaRPr lang="en-GB"/>
        </a:p>
      </dgm:t>
    </dgm:pt>
    <dgm:pt modelId="{C9EA31EE-CAA9-4AAE-81F9-A5E0B931F040}">
      <dgm:prSet phldrT="[Text]"/>
      <dgm:spPr/>
      <dgm:t>
        <a:bodyPr/>
        <a:lstStyle/>
        <a:p>
          <a:r>
            <a:rPr lang="en-GB" dirty="0"/>
            <a:t>1. Decision tree</a:t>
          </a:r>
        </a:p>
      </dgm:t>
    </dgm:pt>
    <dgm:pt modelId="{4A2001A8-4426-4A36-A89C-E2112ECD9A71}" type="parTrans" cxnId="{6DBCF465-3D91-455A-BF46-DFF9CFFEF6BB}">
      <dgm:prSet/>
      <dgm:spPr/>
      <dgm:t>
        <a:bodyPr/>
        <a:lstStyle/>
        <a:p>
          <a:endParaRPr lang="en-GB"/>
        </a:p>
      </dgm:t>
    </dgm:pt>
    <dgm:pt modelId="{9BB3C1F1-8C73-4731-83E1-44746FC4679D}" type="sibTrans" cxnId="{6DBCF465-3D91-455A-BF46-DFF9CFFEF6BB}">
      <dgm:prSet/>
      <dgm:spPr/>
      <dgm:t>
        <a:bodyPr/>
        <a:lstStyle/>
        <a:p>
          <a:endParaRPr lang="en-GB"/>
        </a:p>
      </dgm:t>
    </dgm:pt>
    <dgm:pt modelId="{37C9E549-BF49-4E05-80DD-65B1175CA73A}">
      <dgm:prSet phldrT="[Text]"/>
      <dgm:spPr/>
      <dgm:t>
        <a:bodyPr/>
        <a:lstStyle/>
        <a:p>
          <a:r>
            <a:rPr lang="en-GB" dirty="0"/>
            <a:t>2. Bootstrap Aggregating (Bagging)</a:t>
          </a:r>
        </a:p>
      </dgm:t>
    </dgm:pt>
    <dgm:pt modelId="{686D02ED-FE21-476E-93AA-E06FFD66AA94}" type="parTrans" cxnId="{BDE21E94-A8BD-4ED1-A83B-50B6DF6CEA34}">
      <dgm:prSet/>
      <dgm:spPr/>
      <dgm:t>
        <a:bodyPr/>
        <a:lstStyle/>
        <a:p>
          <a:endParaRPr lang="en-GB"/>
        </a:p>
      </dgm:t>
    </dgm:pt>
    <dgm:pt modelId="{B7443367-B5E6-4897-B6C4-9953D7262699}" type="sibTrans" cxnId="{BDE21E94-A8BD-4ED1-A83B-50B6DF6CEA34}">
      <dgm:prSet/>
      <dgm:spPr/>
      <dgm:t>
        <a:bodyPr/>
        <a:lstStyle/>
        <a:p>
          <a:endParaRPr lang="en-GB"/>
        </a:p>
      </dgm:t>
    </dgm:pt>
    <dgm:pt modelId="{863B83F8-7CFD-4163-9393-0220F55763D3}">
      <dgm:prSet phldrT="[Text]"/>
      <dgm:spPr/>
      <dgm:t>
        <a:bodyPr/>
        <a:lstStyle/>
        <a:p>
          <a:r>
            <a:rPr lang="en-GB" dirty="0"/>
            <a:t>3. Random Forest</a:t>
          </a:r>
        </a:p>
      </dgm:t>
    </dgm:pt>
    <dgm:pt modelId="{D07C4601-24A9-4380-B74A-644F3BBB1109}" type="parTrans" cxnId="{51B038C3-C4FE-4A42-891B-3D49DC4B60DC}">
      <dgm:prSet/>
      <dgm:spPr/>
      <dgm:t>
        <a:bodyPr/>
        <a:lstStyle/>
        <a:p>
          <a:endParaRPr lang="en-GB"/>
        </a:p>
      </dgm:t>
    </dgm:pt>
    <dgm:pt modelId="{7DAD9333-DB13-4405-9DAD-5257CF381A98}" type="sibTrans" cxnId="{51B038C3-C4FE-4A42-891B-3D49DC4B60DC}">
      <dgm:prSet/>
      <dgm:spPr/>
      <dgm:t>
        <a:bodyPr/>
        <a:lstStyle/>
        <a:p>
          <a:endParaRPr lang="en-GB"/>
        </a:p>
      </dgm:t>
    </dgm:pt>
    <dgm:pt modelId="{A3204F99-682D-4A87-8014-50858F8545F6}">
      <dgm:prSet/>
      <dgm:spPr/>
      <dgm:t>
        <a:bodyPr/>
        <a:lstStyle/>
        <a:p>
          <a:r>
            <a:rPr lang="en-GB" dirty="0"/>
            <a:t>4. Boosting</a:t>
          </a:r>
        </a:p>
      </dgm:t>
    </dgm:pt>
    <dgm:pt modelId="{A5A6B325-C9E4-4B1C-A2DA-380F2379A271}" type="parTrans" cxnId="{16C50BBA-185B-4B44-B690-7267ABABD6D1}">
      <dgm:prSet/>
      <dgm:spPr/>
      <dgm:t>
        <a:bodyPr/>
        <a:lstStyle/>
        <a:p>
          <a:endParaRPr lang="en-GB"/>
        </a:p>
      </dgm:t>
    </dgm:pt>
    <dgm:pt modelId="{CFEEB1D1-54A8-4AE8-9A6F-4FEBDBC480C3}" type="sibTrans" cxnId="{16C50BBA-185B-4B44-B690-7267ABABD6D1}">
      <dgm:prSet/>
      <dgm:spPr/>
      <dgm:t>
        <a:bodyPr/>
        <a:lstStyle/>
        <a:p>
          <a:endParaRPr lang="en-GB"/>
        </a:p>
      </dgm:t>
    </dgm:pt>
    <dgm:pt modelId="{38E44F8B-FC95-47CC-A86D-A48821355E24}">
      <dgm:prSet/>
      <dgm:spPr/>
      <dgm:t>
        <a:bodyPr/>
        <a:lstStyle/>
        <a:p>
          <a:r>
            <a:rPr lang="en-GB" dirty="0"/>
            <a:t>5. Gradient Boosting</a:t>
          </a:r>
        </a:p>
      </dgm:t>
    </dgm:pt>
    <dgm:pt modelId="{71D46723-92BD-4DB1-8CFE-F2EA28888C73}" type="parTrans" cxnId="{89D5B757-1349-455C-B1E2-B866FC9F6CE9}">
      <dgm:prSet/>
      <dgm:spPr/>
      <dgm:t>
        <a:bodyPr/>
        <a:lstStyle/>
        <a:p>
          <a:endParaRPr lang="en-GB"/>
        </a:p>
      </dgm:t>
    </dgm:pt>
    <dgm:pt modelId="{2E419BF4-CF15-4DA4-BD28-812D1004F67A}" type="sibTrans" cxnId="{89D5B757-1349-455C-B1E2-B866FC9F6CE9}">
      <dgm:prSet/>
      <dgm:spPr/>
      <dgm:t>
        <a:bodyPr/>
        <a:lstStyle/>
        <a:p>
          <a:endParaRPr lang="en-GB"/>
        </a:p>
      </dgm:t>
    </dgm:pt>
    <dgm:pt modelId="{37DED407-F38E-469F-B981-5D1A663A362C}">
      <dgm:prSet/>
      <dgm:spPr/>
      <dgm:t>
        <a:bodyPr/>
        <a:lstStyle/>
        <a:p>
          <a:r>
            <a:rPr lang="en-GB" dirty="0"/>
            <a:t>6. </a:t>
          </a:r>
          <a:r>
            <a:rPr lang="en-GB" dirty="0" err="1"/>
            <a:t>XGboost</a:t>
          </a:r>
          <a:endParaRPr lang="en-GB" dirty="0"/>
        </a:p>
      </dgm:t>
    </dgm:pt>
    <dgm:pt modelId="{95DFD0EC-E88F-4D7C-843C-8A06B3970C46}" type="parTrans" cxnId="{D64756F6-1F0D-45D0-91E4-41C5294A2EE5}">
      <dgm:prSet/>
      <dgm:spPr/>
      <dgm:t>
        <a:bodyPr/>
        <a:lstStyle/>
        <a:p>
          <a:endParaRPr lang="en-GB"/>
        </a:p>
      </dgm:t>
    </dgm:pt>
    <dgm:pt modelId="{591CD982-879B-47AB-A8C8-CFAD22AFF9EE}" type="sibTrans" cxnId="{D64756F6-1F0D-45D0-91E4-41C5294A2EE5}">
      <dgm:prSet/>
      <dgm:spPr/>
      <dgm:t>
        <a:bodyPr/>
        <a:lstStyle/>
        <a:p>
          <a:endParaRPr lang="en-GB"/>
        </a:p>
      </dgm:t>
    </dgm:pt>
    <dgm:pt modelId="{535667EF-4F2B-4D0C-9A13-2BDF6AC3EE9C}" type="pres">
      <dgm:prSet presAssocID="{948CE7CC-4BA9-4141-802C-627179AE37B0}" presName="Name0" presStyleCnt="0">
        <dgm:presLayoutVars>
          <dgm:chMax val="11"/>
          <dgm:chPref val="11"/>
          <dgm:dir/>
          <dgm:resizeHandles/>
        </dgm:presLayoutVars>
      </dgm:prSet>
      <dgm:spPr/>
    </dgm:pt>
    <dgm:pt modelId="{4C9E53AB-EBCB-44F2-A564-A9657759036A}" type="pres">
      <dgm:prSet presAssocID="{37DED407-F38E-469F-B981-5D1A663A362C}" presName="Accent6" presStyleCnt="0"/>
      <dgm:spPr/>
    </dgm:pt>
    <dgm:pt modelId="{A9049A67-384A-436B-90B9-A8C17B8E0BE5}" type="pres">
      <dgm:prSet presAssocID="{37DED407-F38E-469F-B981-5D1A663A362C}" presName="Accent" presStyleLbl="node1" presStyleIdx="0" presStyleCnt="6"/>
      <dgm:spPr/>
    </dgm:pt>
    <dgm:pt modelId="{92504111-0CFA-4B33-8A8B-0D6D0565116C}" type="pres">
      <dgm:prSet presAssocID="{37DED407-F38E-469F-B981-5D1A663A362C}" presName="ParentBackground6" presStyleCnt="0"/>
      <dgm:spPr/>
    </dgm:pt>
    <dgm:pt modelId="{80D2AD5F-912A-4830-87BB-E91BA577C1BB}" type="pres">
      <dgm:prSet presAssocID="{37DED407-F38E-469F-B981-5D1A663A362C}" presName="ParentBackground" presStyleLbl="fgAcc1" presStyleIdx="0" presStyleCnt="6"/>
      <dgm:spPr/>
    </dgm:pt>
    <dgm:pt modelId="{66CB9776-CEB7-49D9-BA25-B829718379BD}" type="pres">
      <dgm:prSet presAssocID="{37DED407-F38E-469F-B981-5D1A663A362C}" presName="Parent6" presStyleLbl="revTx" presStyleIdx="0" presStyleCnt="0">
        <dgm:presLayoutVars>
          <dgm:chMax val="1"/>
          <dgm:chPref val="1"/>
          <dgm:bulletEnabled val="1"/>
        </dgm:presLayoutVars>
      </dgm:prSet>
      <dgm:spPr/>
    </dgm:pt>
    <dgm:pt modelId="{29283633-7080-44F9-8195-5A1B77FF7929}" type="pres">
      <dgm:prSet presAssocID="{38E44F8B-FC95-47CC-A86D-A48821355E24}" presName="Accent5" presStyleCnt="0"/>
      <dgm:spPr/>
    </dgm:pt>
    <dgm:pt modelId="{CAE87378-9850-45FB-8D08-FEC2D068F93D}" type="pres">
      <dgm:prSet presAssocID="{38E44F8B-FC95-47CC-A86D-A48821355E24}" presName="Accent" presStyleLbl="node1" presStyleIdx="1" presStyleCnt="6"/>
      <dgm:spPr/>
    </dgm:pt>
    <dgm:pt modelId="{E8267FF4-39CC-4ED7-AC67-AACCD1095ED4}" type="pres">
      <dgm:prSet presAssocID="{38E44F8B-FC95-47CC-A86D-A48821355E24}" presName="ParentBackground5" presStyleCnt="0"/>
      <dgm:spPr/>
    </dgm:pt>
    <dgm:pt modelId="{E1DF57DD-106D-4884-95AC-381FC7055A58}" type="pres">
      <dgm:prSet presAssocID="{38E44F8B-FC95-47CC-A86D-A48821355E24}" presName="ParentBackground" presStyleLbl="fgAcc1" presStyleIdx="1" presStyleCnt="6"/>
      <dgm:spPr/>
    </dgm:pt>
    <dgm:pt modelId="{A5D42FFD-E267-47A1-8C7E-B36CAA593357}" type="pres">
      <dgm:prSet presAssocID="{38E44F8B-FC95-47CC-A86D-A48821355E24}" presName="Parent5" presStyleLbl="revTx" presStyleIdx="0" presStyleCnt="0">
        <dgm:presLayoutVars>
          <dgm:chMax val="1"/>
          <dgm:chPref val="1"/>
          <dgm:bulletEnabled val="1"/>
        </dgm:presLayoutVars>
      </dgm:prSet>
      <dgm:spPr/>
    </dgm:pt>
    <dgm:pt modelId="{3D8C86C3-6DD7-47C5-B627-5F47357A7C7F}" type="pres">
      <dgm:prSet presAssocID="{A3204F99-682D-4A87-8014-50858F8545F6}" presName="Accent4" presStyleCnt="0"/>
      <dgm:spPr/>
    </dgm:pt>
    <dgm:pt modelId="{E7C7A49F-8E85-431A-A881-324FA6E0D950}" type="pres">
      <dgm:prSet presAssocID="{A3204F99-682D-4A87-8014-50858F8545F6}" presName="Accent" presStyleLbl="node1" presStyleIdx="2" presStyleCnt="6"/>
      <dgm:spPr/>
    </dgm:pt>
    <dgm:pt modelId="{86DC5B83-C468-4C2C-A131-CF2DB65A3D8C}" type="pres">
      <dgm:prSet presAssocID="{A3204F99-682D-4A87-8014-50858F8545F6}" presName="ParentBackground4" presStyleCnt="0"/>
      <dgm:spPr/>
    </dgm:pt>
    <dgm:pt modelId="{49227793-392D-44C1-8CE7-1308F437E185}" type="pres">
      <dgm:prSet presAssocID="{A3204F99-682D-4A87-8014-50858F8545F6}" presName="ParentBackground" presStyleLbl="fgAcc1" presStyleIdx="2" presStyleCnt="6"/>
      <dgm:spPr/>
    </dgm:pt>
    <dgm:pt modelId="{4AC78B31-6424-4F6D-B719-81F37361E30A}" type="pres">
      <dgm:prSet presAssocID="{A3204F99-682D-4A87-8014-50858F8545F6}" presName="Parent4" presStyleLbl="revTx" presStyleIdx="0" presStyleCnt="0">
        <dgm:presLayoutVars>
          <dgm:chMax val="1"/>
          <dgm:chPref val="1"/>
          <dgm:bulletEnabled val="1"/>
        </dgm:presLayoutVars>
      </dgm:prSet>
      <dgm:spPr/>
    </dgm:pt>
    <dgm:pt modelId="{1AAB8636-A5AB-4B97-B727-7EF3A814D1E3}" type="pres">
      <dgm:prSet presAssocID="{863B83F8-7CFD-4163-9393-0220F55763D3}" presName="Accent3" presStyleCnt="0"/>
      <dgm:spPr/>
    </dgm:pt>
    <dgm:pt modelId="{EF65FD09-EB24-4431-B013-8251E9A38E33}" type="pres">
      <dgm:prSet presAssocID="{863B83F8-7CFD-4163-9393-0220F55763D3}" presName="Accent" presStyleLbl="node1" presStyleIdx="3" presStyleCnt="6"/>
      <dgm:spPr/>
    </dgm:pt>
    <dgm:pt modelId="{0984F1B0-C27B-4420-8B03-CBB313CDF676}" type="pres">
      <dgm:prSet presAssocID="{863B83F8-7CFD-4163-9393-0220F55763D3}" presName="ParentBackground3" presStyleCnt="0"/>
      <dgm:spPr/>
    </dgm:pt>
    <dgm:pt modelId="{29A20C4E-4801-44E1-99CF-0D0D1A5213D6}" type="pres">
      <dgm:prSet presAssocID="{863B83F8-7CFD-4163-9393-0220F55763D3}" presName="ParentBackground" presStyleLbl="fgAcc1" presStyleIdx="3" presStyleCnt="6"/>
      <dgm:spPr/>
    </dgm:pt>
    <dgm:pt modelId="{687884BC-7F56-496A-8748-00C02C1DFA12}" type="pres">
      <dgm:prSet presAssocID="{863B83F8-7CFD-4163-9393-0220F55763D3}" presName="Parent3" presStyleLbl="revTx" presStyleIdx="0" presStyleCnt="0">
        <dgm:presLayoutVars>
          <dgm:chMax val="1"/>
          <dgm:chPref val="1"/>
          <dgm:bulletEnabled val="1"/>
        </dgm:presLayoutVars>
      </dgm:prSet>
      <dgm:spPr/>
    </dgm:pt>
    <dgm:pt modelId="{2310BB71-BDF9-4335-B720-1763FB7A6C5F}" type="pres">
      <dgm:prSet presAssocID="{37C9E549-BF49-4E05-80DD-65B1175CA73A}" presName="Accent2" presStyleCnt="0"/>
      <dgm:spPr/>
    </dgm:pt>
    <dgm:pt modelId="{B289770F-1D58-4537-B65F-1DBBCC364B1F}" type="pres">
      <dgm:prSet presAssocID="{37C9E549-BF49-4E05-80DD-65B1175CA73A}" presName="Accent" presStyleLbl="node1" presStyleIdx="4" presStyleCnt="6"/>
      <dgm:spPr/>
    </dgm:pt>
    <dgm:pt modelId="{1FAAA817-EA76-4331-AC80-8F49CE078634}" type="pres">
      <dgm:prSet presAssocID="{37C9E549-BF49-4E05-80DD-65B1175CA73A}" presName="ParentBackground2" presStyleCnt="0"/>
      <dgm:spPr/>
    </dgm:pt>
    <dgm:pt modelId="{7F722F61-7019-42B7-B59A-17800A14556B}" type="pres">
      <dgm:prSet presAssocID="{37C9E549-BF49-4E05-80DD-65B1175CA73A}" presName="ParentBackground" presStyleLbl="fgAcc1" presStyleIdx="4" presStyleCnt="6"/>
      <dgm:spPr/>
    </dgm:pt>
    <dgm:pt modelId="{FC579A76-1A73-4CAF-BED8-EA8630C7C18E}" type="pres">
      <dgm:prSet presAssocID="{37C9E549-BF49-4E05-80DD-65B1175CA73A}" presName="Parent2" presStyleLbl="revTx" presStyleIdx="0" presStyleCnt="0">
        <dgm:presLayoutVars>
          <dgm:chMax val="1"/>
          <dgm:chPref val="1"/>
          <dgm:bulletEnabled val="1"/>
        </dgm:presLayoutVars>
      </dgm:prSet>
      <dgm:spPr/>
    </dgm:pt>
    <dgm:pt modelId="{191AF3DC-E8BF-4A13-ABA9-0C4F4CEDC693}" type="pres">
      <dgm:prSet presAssocID="{C9EA31EE-CAA9-4AAE-81F9-A5E0B931F040}" presName="Accent1" presStyleCnt="0"/>
      <dgm:spPr/>
    </dgm:pt>
    <dgm:pt modelId="{87375240-E612-4C2C-ABC6-B664256A3B2E}" type="pres">
      <dgm:prSet presAssocID="{C9EA31EE-CAA9-4AAE-81F9-A5E0B931F040}" presName="Accent" presStyleLbl="node1" presStyleIdx="5" presStyleCnt="6"/>
      <dgm:spPr/>
    </dgm:pt>
    <dgm:pt modelId="{FBDAB278-8E86-4FA1-87D2-C3E78F6371DA}" type="pres">
      <dgm:prSet presAssocID="{C9EA31EE-CAA9-4AAE-81F9-A5E0B931F040}" presName="ParentBackground1" presStyleCnt="0"/>
      <dgm:spPr/>
    </dgm:pt>
    <dgm:pt modelId="{4AA9DA0A-DEFF-4F01-8F99-F71F5D3D4C13}" type="pres">
      <dgm:prSet presAssocID="{C9EA31EE-CAA9-4AAE-81F9-A5E0B931F040}" presName="ParentBackground" presStyleLbl="fgAcc1" presStyleIdx="5" presStyleCnt="6"/>
      <dgm:spPr/>
    </dgm:pt>
    <dgm:pt modelId="{9E5A087A-C2F1-4325-B486-BBA56768496C}" type="pres">
      <dgm:prSet presAssocID="{C9EA31EE-CAA9-4AAE-81F9-A5E0B931F040}" presName="Parent1" presStyleLbl="revTx" presStyleIdx="0" presStyleCnt="0">
        <dgm:presLayoutVars>
          <dgm:chMax val="1"/>
          <dgm:chPref val="1"/>
          <dgm:bulletEnabled val="1"/>
        </dgm:presLayoutVars>
      </dgm:prSet>
      <dgm:spPr/>
    </dgm:pt>
  </dgm:ptLst>
  <dgm:cxnLst>
    <dgm:cxn modelId="{74A15E0D-1C5D-431A-8CCD-59766C3E436B}" type="presOf" srcId="{C9EA31EE-CAA9-4AAE-81F9-A5E0B931F040}" destId="{4AA9DA0A-DEFF-4F01-8F99-F71F5D3D4C13}" srcOrd="0" destOrd="0" presId="urn:microsoft.com/office/officeart/2011/layout/CircleProcess"/>
    <dgm:cxn modelId="{99251210-4A03-4831-81C1-767EA3949ED3}" type="presOf" srcId="{863B83F8-7CFD-4163-9393-0220F55763D3}" destId="{29A20C4E-4801-44E1-99CF-0D0D1A5213D6}" srcOrd="0" destOrd="0" presId="urn:microsoft.com/office/officeart/2011/layout/CircleProcess"/>
    <dgm:cxn modelId="{11AD461E-51A8-4A79-82CF-B4F7F527C578}" type="presOf" srcId="{38E44F8B-FC95-47CC-A86D-A48821355E24}" destId="{E1DF57DD-106D-4884-95AC-381FC7055A58}" srcOrd="0" destOrd="0" presId="urn:microsoft.com/office/officeart/2011/layout/CircleProcess"/>
    <dgm:cxn modelId="{2DE36E33-8C8B-4EDC-B23D-0190B3ED569C}" type="presOf" srcId="{A3204F99-682D-4A87-8014-50858F8545F6}" destId="{49227793-392D-44C1-8CE7-1308F437E185}" srcOrd="0" destOrd="0" presId="urn:microsoft.com/office/officeart/2011/layout/CircleProcess"/>
    <dgm:cxn modelId="{6DBCF465-3D91-455A-BF46-DFF9CFFEF6BB}" srcId="{948CE7CC-4BA9-4141-802C-627179AE37B0}" destId="{C9EA31EE-CAA9-4AAE-81F9-A5E0B931F040}" srcOrd="0" destOrd="0" parTransId="{4A2001A8-4426-4A36-A89C-E2112ECD9A71}" sibTransId="{9BB3C1F1-8C73-4731-83E1-44746FC4679D}"/>
    <dgm:cxn modelId="{E0FDAB55-7CAB-4CAF-8312-DA3DC1D1D21A}" type="presOf" srcId="{37C9E549-BF49-4E05-80DD-65B1175CA73A}" destId="{7F722F61-7019-42B7-B59A-17800A14556B}" srcOrd="0" destOrd="0" presId="urn:microsoft.com/office/officeart/2011/layout/CircleProcess"/>
    <dgm:cxn modelId="{89D5B757-1349-455C-B1E2-B866FC9F6CE9}" srcId="{948CE7CC-4BA9-4141-802C-627179AE37B0}" destId="{38E44F8B-FC95-47CC-A86D-A48821355E24}" srcOrd="4" destOrd="0" parTransId="{71D46723-92BD-4DB1-8CFE-F2EA28888C73}" sibTransId="{2E419BF4-CF15-4DA4-BD28-812D1004F67A}"/>
    <dgm:cxn modelId="{8C8BC677-EFA3-4BBD-B666-D3068D417C24}" type="presOf" srcId="{37DED407-F38E-469F-B981-5D1A663A362C}" destId="{66CB9776-CEB7-49D9-BA25-B829718379BD}" srcOrd="1" destOrd="0" presId="urn:microsoft.com/office/officeart/2011/layout/CircleProcess"/>
    <dgm:cxn modelId="{5CB7867D-6EED-4A68-9EE9-FE1C8065E631}" type="presOf" srcId="{863B83F8-7CFD-4163-9393-0220F55763D3}" destId="{687884BC-7F56-496A-8748-00C02C1DFA12}" srcOrd="1" destOrd="0" presId="urn:microsoft.com/office/officeart/2011/layout/CircleProcess"/>
    <dgm:cxn modelId="{BDE21E94-A8BD-4ED1-A83B-50B6DF6CEA34}" srcId="{948CE7CC-4BA9-4141-802C-627179AE37B0}" destId="{37C9E549-BF49-4E05-80DD-65B1175CA73A}" srcOrd="1" destOrd="0" parTransId="{686D02ED-FE21-476E-93AA-E06FFD66AA94}" sibTransId="{B7443367-B5E6-4897-B6C4-9953D7262699}"/>
    <dgm:cxn modelId="{7B207399-AE05-4AF6-B2BB-EA63D7881254}" type="presOf" srcId="{948CE7CC-4BA9-4141-802C-627179AE37B0}" destId="{535667EF-4F2B-4D0C-9A13-2BDF6AC3EE9C}" srcOrd="0" destOrd="0" presId="urn:microsoft.com/office/officeart/2011/layout/CircleProcess"/>
    <dgm:cxn modelId="{1A278F9F-736D-4332-A865-61FC8511B343}" type="presOf" srcId="{37DED407-F38E-469F-B981-5D1A663A362C}" destId="{80D2AD5F-912A-4830-87BB-E91BA577C1BB}" srcOrd="0" destOrd="0" presId="urn:microsoft.com/office/officeart/2011/layout/CircleProcess"/>
    <dgm:cxn modelId="{10BA99A4-DC4D-4E19-B1AA-42EC0ACA9B3C}" type="presOf" srcId="{38E44F8B-FC95-47CC-A86D-A48821355E24}" destId="{A5D42FFD-E267-47A1-8C7E-B36CAA593357}" srcOrd="1" destOrd="0" presId="urn:microsoft.com/office/officeart/2011/layout/CircleProcess"/>
    <dgm:cxn modelId="{B86A19AE-1555-423A-AF1A-087FA3617662}" type="presOf" srcId="{37C9E549-BF49-4E05-80DD-65B1175CA73A}" destId="{FC579A76-1A73-4CAF-BED8-EA8630C7C18E}" srcOrd="1" destOrd="0" presId="urn:microsoft.com/office/officeart/2011/layout/CircleProcess"/>
    <dgm:cxn modelId="{43CBB4AF-9C2A-4EBD-9C96-434C23D7BABF}" type="presOf" srcId="{A3204F99-682D-4A87-8014-50858F8545F6}" destId="{4AC78B31-6424-4F6D-B719-81F37361E30A}" srcOrd="1" destOrd="0" presId="urn:microsoft.com/office/officeart/2011/layout/CircleProcess"/>
    <dgm:cxn modelId="{8A4BD5B7-5784-451B-AA69-AA46E2627B73}" type="presOf" srcId="{C9EA31EE-CAA9-4AAE-81F9-A5E0B931F040}" destId="{9E5A087A-C2F1-4325-B486-BBA56768496C}" srcOrd="1" destOrd="0" presId="urn:microsoft.com/office/officeart/2011/layout/CircleProcess"/>
    <dgm:cxn modelId="{16C50BBA-185B-4B44-B690-7267ABABD6D1}" srcId="{948CE7CC-4BA9-4141-802C-627179AE37B0}" destId="{A3204F99-682D-4A87-8014-50858F8545F6}" srcOrd="3" destOrd="0" parTransId="{A5A6B325-C9E4-4B1C-A2DA-380F2379A271}" sibTransId="{CFEEB1D1-54A8-4AE8-9A6F-4FEBDBC480C3}"/>
    <dgm:cxn modelId="{51B038C3-C4FE-4A42-891B-3D49DC4B60DC}" srcId="{948CE7CC-4BA9-4141-802C-627179AE37B0}" destId="{863B83F8-7CFD-4163-9393-0220F55763D3}" srcOrd="2" destOrd="0" parTransId="{D07C4601-24A9-4380-B74A-644F3BBB1109}" sibTransId="{7DAD9333-DB13-4405-9DAD-5257CF381A98}"/>
    <dgm:cxn modelId="{D64756F6-1F0D-45D0-91E4-41C5294A2EE5}" srcId="{948CE7CC-4BA9-4141-802C-627179AE37B0}" destId="{37DED407-F38E-469F-B981-5D1A663A362C}" srcOrd="5" destOrd="0" parTransId="{95DFD0EC-E88F-4D7C-843C-8A06B3970C46}" sibTransId="{591CD982-879B-47AB-A8C8-CFAD22AFF9EE}"/>
    <dgm:cxn modelId="{B5C93768-FD35-4B19-94F5-B62C2D51FEB7}" type="presParOf" srcId="{535667EF-4F2B-4D0C-9A13-2BDF6AC3EE9C}" destId="{4C9E53AB-EBCB-44F2-A564-A9657759036A}" srcOrd="0" destOrd="0" presId="urn:microsoft.com/office/officeart/2011/layout/CircleProcess"/>
    <dgm:cxn modelId="{A7A50F28-F984-4265-8575-D165D5478E57}" type="presParOf" srcId="{4C9E53AB-EBCB-44F2-A564-A9657759036A}" destId="{A9049A67-384A-436B-90B9-A8C17B8E0BE5}" srcOrd="0" destOrd="0" presId="urn:microsoft.com/office/officeart/2011/layout/CircleProcess"/>
    <dgm:cxn modelId="{76AD1308-2633-441C-BFE4-0D10FB49CDE8}" type="presParOf" srcId="{535667EF-4F2B-4D0C-9A13-2BDF6AC3EE9C}" destId="{92504111-0CFA-4B33-8A8B-0D6D0565116C}" srcOrd="1" destOrd="0" presId="urn:microsoft.com/office/officeart/2011/layout/CircleProcess"/>
    <dgm:cxn modelId="{BC817450-19BB-4A72-9A9E-481E6FA54F70}" type="presParOf" srcId="{92504111-0CFA-4B33-8A8B-0D6D0565116C}" destId="{80D2AD5F-912A-4830-87BB-E91BA577C1BB}" srcOrd="0" destOrd="0" presId="urn:microsoft.com/office/officeart/2011/layout/CircleProcess"/>
    <dgm:cxn modelId="{09B48C52-E9EA-4B90-B6C4-96C51F9D113A}" type="presParOf" srcId="{535667EF-4F2B-4D0C-9A13-2BDF6AC3EE9C}" destId="{66CB9776-CEB7-49D9-BA25-B829718379BD}" srcOrd="2" destOrd="0" presId="urn:microsoft.com/office/officeart/2011/layout/CircleProcess"/>
    <dgm:cxn modelId="{D2DED537-9387-4A71-8D68-CD9DBF244343}" type="presParOf" srcId="{535667EF-4F2B-4D0C-9A13-2BDF6AC3EE9C}" destId="{29283633-7080-44F9-8195-5A1B77FF7929}" srcOrd="3" destOrd="0" presId="urn:microsoft.com/office/officeart/2011/layout/CircleProcess"/>
    <dgm:cxn modelId="{C7F00F83-7A49-4B04-AA23-D1024D4AC640}" type="presParOf" srcId="{29283633-7080-44F9-8195-5A1B77FF7929}" destId="{CAE87378-9850-45FB-8D08-FEC2D068F93D}" srcOrd="0" destOrd="0" presId="urn:microsoft.com/office/officeart/2011/layout/CircleProcess"/>
    <dgm:cxn modelId="{6BA01113-3C65-4277-9DDE-9DE129486ABF}" type="presParOf" srcId="{535667EF-4F2B-4D0C-9A13-2BDF6AC3EE9C}" destId="{E8267FF4-39CC-4ED7-AC67-AACCD1095ED4}" srcOrd="4" destOrd="0" presId="urn:microsoft.com/office/officeart/2011/layout/CircleProcess"/>
    <dgm:cxn modelId="{895FDABC-11DA-4D3D-9BBE-635E6E15C4E2}" type="presParOf" srcId="{E8267FF4-39CC-4ED7-AC67-AACCD1095ED4}" destId="{E1DF57DD-106D-4884-95AC-381FC7055A58}" srcOrd="0" destOrd="0" presId="urn:microsoft.com/office/officeart/2011/layout/CircleProcess"/>
    <dgm:cxn modelId="{F4B79B99-9406-48E6-8431-17B2DD1853AD}" type="presParOf" srcId="{535667EF-4F2B-4D0C-9A13-2BDF6AC3EE9C}" destId="{A5D42FFD-E267-47A1-8C7E-B36CAA593357}" srcOrd="5" destOrd="0" presId="urn:microsoft.com/office/officeart/2011/layout/CircleProcess"/>
    <dgm:cxn modelId="{8FE6602F-C9F8-4884-97D3-C0F040AEBFC7}" type="presParOf" srcId="{535667EF-4F2B-4D0C-9A13-2BDF6AC3EE9C}" destId="{3D8C86C3-6DD7-47C5-B627-5F47357A7C7F}" srcOrd="6" destOrd="0" presId="urn:microsoft.com/office/officeart/2011/layout/CircleProcess"/>
    <dgm:cxn modelId="{5926A804-8740-452D-A719-59D4FD66C6A1}" type="presParOf" srcId="{3D8C86C3-6DD7-47C5-B627-5F47357A7C7F}" destId="{E7C7A49F-8E85-431A-A881-324FA6E0D950}" srcOrd="0" destOrd="0" presId="urn:microsoft.com/office/officeart/2011/layout/CircleProcess"/>
    <dgm:cxn modelId="{402DA04E-2A94-48AF-AE21-EBC6C65EAA2C}" type="presParOf" srcId="{535667EF-4F2B-4D0C-9A13-2BDF6AC3EE9C}" destId="{86DC5B83-C468-4C2C-A131-CF2DB65A3D8C}" srcOrd="7" destOrd="0" presId="urn:microsoft.com/office/officeart/2011/layout/CircleProcess"/>
    <dgm:cxn modelId="{AC2298C4-FA2A-4A9D-9DAE-0B62BB05EAB2}" type="presParOf" srcId="{86DC5B83-C468-4C2C-A131-CF2DB65A3D8C}" destId="{49227793-392D-44C1-8CE7-1308F437E185}" srcOrd="0" destOrd="0" presId="urn:microsoft.com/office/officeart/2011/layout/CircleProcess"/>
    <dgm:cxn modelId="{1D6A6545-1E67-4FCD-A511-8567E42F09DE}" type="presParOf" srcId="{535667EF-4F2B-4D0C-9A13-2BDF6AC3EE9C}" destId="{4AC78B31-6424-4F6D-B719-81F37361E30A}" srcOrd="8" destOrd="0" presId="urn:microsoft.com/office/officeart/2011/layout/CircleProcess"/>
    <dgm:cxn modelId="{E682D644-E725-44CD-B5EE-7E5A77EE2C62}" type="presParOf" srcId="{535667EF-4F2B-4D0C-9A13-2BDF6AC3EE9C}" destId="{1AAB8636-A5AB-4B97-B727-7EF3A814D1E3}" srcOrd="9" destOrd="0" presId="urn:microsoft.com/office/officeart/2011/layout/CircleProcess"/>
    <dgm:cxn modelId="{CBB192E6-1487-4396-B13F-4CA53A6BD8B3}" type="presParOf" srcId="{1AAB8636-A5AB-4B97-B727-7EF3A814D1E3}" destId="{EF65FD09-EB24-4431-B013-8251E9A38E33}" srcOrd="0" destOrd="0" presId="urn:microsoft.com/office/officeart/2011/layout/CircleProcess"/>
    <dgm:cxn modelId="{245862F1-3A30-4637-993D-3F9E17D2F31B}" type="presParOf" srcId="{535667EF-4F2B-4D0C-9A13-2BDF6AC3EE9C}" destId="{0984F1B0-C27B-4420-8B03-CBB313CDF676}" srcOrd="10" destOrd="0" presId="urn:microsoft.com/office/officeart/2011/layout/CircleProcess"/>
    <dgm:cxn modelId="{05CBC421-0FB7-4A3E-9381-AF79EE4F5599}" type="presParOf" srcId="{0984F1B0-C27B-4420-8B03-CBB313CDF676}" destId="{29A20C4E-4801-44E1-99CF-0D0D1A5213D6}" srcOrd="0" destOrd="0" presId="urn:microsoft.com/office/officeart/2011/layout/CircleProcess"/>
    <dgm:cxn modelId="{9642590D-7A6B-4BC0-98CD-ED1AB9108842}" type="presParOf" srcId="{535667EF-4F2B-4D0C-9A13-2BDF6AC3EE9C}" destId="{687884BC-7F56-496A-8748-00C02C1DFA12}" srcOrd="11" destOrd="0" presId="urn:microsoft.com/office/officeart/2011/layout/CircleProcess"/>
    <dgm:cxn modelId="{BC153A6E-0D12-4B72-9ADE-59C104C70F5B}" type="presParOf" srcId="{535667EF-4F2B-4D0C-9A13-2BDF6AC3EE9C}" destId="{2310BB71-BDF9-4335-B720-1763FB7A6C5F}" srcOrd="12" destOrd="0" presId="urn:microsoft.com/office/officeart/2011/layout/CircleProcess"/>
    <dgm:cxn modelId="{40708EEF-1871-4D4C-90BD-F9503D3A5E46}" type="presParOf" srcId="{2310BB71-BDF9-4335-B720-1763FB7A6C5F}" destId="{B289770F-1D58-4537-B65F-1DBBCC364B1F}" srcOrd="0" destOrd="0" presId="urn:microsoft.com/office/officeart/2011/layout/CircleProcess"/>
    <dgm:cxn modelId="{80682F37-DF0C-4F9E-B8C0-BD06DD298B3A}" type="presParOf" srcId="{535667EF-4F2B-4D0C-9A13-2BDF6AC3EE9C}" destId="{1FAAA817-EA76-4331-AC80-8F49CE078634}" srcOrd="13" destOrd="0" presId="urn:microsoft.com/office/officeart/2011/layout/CircleProcess"/>
    <dgm:cxn modelId="{ACF1882C-8250-4B58-A48D-B1A944A9DFE0}" type="presParOf" srcId="{1FAAA817-EA76-4331-AC80-8F49CE078634}" destId="{7F722F61-7019-42B7-B59A-17800A14556B}" srcOrd="0" destOrd="0" presId="urn:microsoft.com/office/officeart/2011/layout/CircleProcess"/>
    <dgm:cxn modelId="{47B0106E-163A-42F1-9C0F-7AD40E1E614A}" type="presParOf" srcId="{535667EF-4F2B-4D0C-9A13-2BDF6AC3EE9C}" destId="{FC579A76-1A73-4CAF-BED8-EA8630C7C18E}" srcOrd="14" destOrd="0" presId="urn:microsoft.com/office/officeart/2011/layout/CircleProcess"/>
    <dgm:cxn modelId="{23905FE4-5B57-4A85-943F-16A14595D352}" type="presParOf" srcId="{535667EF-4F2B-4D0C-9A13-2BDF6AC3EE9C}" destId="{191AF3DC-E8BF-4A13-ABA9-0C4F4CEDC693}" srcOrd="15" destOrd="0" presId="urn:microsoft.com/office/officeart/2011/layout/CircleProcess"/>
    <dgm:cxn modelId="{FE9A6534-C911-4159-BC50-A81C8698423D}" type="presParOf" srcId="{191AF3DC-E8BF-4A13-ABA9-0C4F4CEDC693}" destId="{87375240-E612-4C2C-ABC6-B664256A3B2E}" srcOrd="0" destOrd="0" presId="urn:microsoft.com/office/officeart/2011/layout/CircleProcess"/>
    <dgm:cxn modelId="{769457C8-A1CB-4A50-B161-8955B89E24AA}" type="presParOf" srcId="{535667EF-4F2B-4D0C-9A13-2BDF6AC3EE9C}" destId="{FBDAB278-8E86-4FA1-87D2-C3E78F6371DA}" srcOrd="16" destOrd="0" presId="urn:microsoft.com/office/officeart/2011/layout/CircleProcess"/>
    <dgm:cxn modelId="{C2C22CDB-351E-4E13-9D7F-26D29E337190}" type="presParOf" srcId="{FBDAB278-8E86-4FA1-87D2-C3E78F6371DA}" destId="{4AA9DA0A-DEFF-4F01-8F99-F71F5D3D4C13}" srcOrd="0" destOrd="0" presId="urn:microsoft.com/office/officeart/2011/layout/CircleProcess"/>
    <dgm:cxn modelId="{CC7DB1EC-CBBE-4EF6-A4A0-BE2B570977B2}" type="presParOf" srcId="{535667EF-4F2B-4D0C-9A13-2BDF6AC3EE9C}" destId="{9E5A087A-C2F1-4325-B486-BBA56768496C}" srcOrd="17"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4EF74C36-A07A-46BA-B571-38162B63279C}" type="doc">
      <dgm:prSet loTypeId="urn:microsoft.com/office/officeart/2005/8/layout/radial4" loCatId="relationship" qsTypeId="urn:microsoft.com/office/officeart/2005/8/quickstyle/simple4" qsCatId="simple" csTypeId="urn:microsoft.com/office/officeart/2005/8/colors/accent3_2" csCatId="accent3" phldr="1"/>
      <dgm:spPr/>
      <dgm:t>
        <a:bodyPr/>
        <a:lstStyle/>
        <a:p>
          <a:endParaRPr lang="en-GB"/>
        </a:p>
      </dgm:t>
    </dgm:pt>
    <dgm:pt modelId="{5E493033-E162-4720-8359-D761BA5444B6}">
      <dgm:prSet phldrT="[Text]">
        <dgm:style>
          <a:lnRef idx="0">
            <a:scrgbClr r="0" g="0" b="0"/>
          </a:lnRef>
          <a:fillRef idx="0">
            <a:scrgbClr r="0" g="0" b="0"/>
          </a:fillRef>
          <a:effectRef idx="0">
            <a:scrgbClr r="0" g="0" b="0"/>
          </a:effectRef>
          <a:fontRef idx="minor">
            <a:schemeClr val="lt1"/>
          </a:fontRef>
        </dgm:style>
      </dgm:prSet>
      <dgm:spPr>
        <a:solidFill>
          <a:schemeClr val="accent3"/>
        </a:solidFill>
        <a:ln>
          <a:noFill/>
        </a:ln>
      </dgm:spPr>
      <dgm:t>
        <a:bodyPr/>
        <a:lstStyle/>
        <a:p>
          <a:r>
            <a:rPr lang="en-GB" dirty="0"/>
            <a:t>Weight</a:t>
          </a:r>
        </a:p>
      </dgm:t>
    </dgm:pt>
    <dgm:pt modelId="{0E67A614-A918-4BCC-AC96-060B056480B2}" type="parTrans" cxnId="{84E63AD9-C365-4944-A68D-BC38F3F10DF1}">
      <dgm:prSet/>
      <dgm:spPr/>
      <dgm:t>
        <a:bodyPr/>
        <a:lstStyle/>
        <a:p>
          <a:endParaRPr lang="en-GB"/>
        </a:p>
      </dgm:t>
    </dgm:pt>
    <dgm:pt modelId="{CCB6ACAA-CA5D-481F-9489-03F707BD3351}" type="sibTrans" cxnId="{84E63AD9-C365-4944-A68D-BC38F3F10DF1}">
      <dgm:prSet/>
      <dgm:spPr/>
      <dgm:t>
        <a:bodyPr/>
        <a:lstStyle/>
        <a:p>
          <a:endParaRPr lang="en-GB"/>
        </a:p>
      </dgm:t>
    </dgm:pt>
    <dgm:pt modelId="{5BFB52E0-48EB-4DE4-848E-887DD1BABCB5}">
      <dgm:prSet phldrT="[Text]">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r>
            <a:rPr lang="en-GB" dirty="0"/>
            <a:t>Weight</a:t>
          </a:r>
        </a:p>
      </dgm:t>
    </dgm:pt>
    <dgm:pt modelId="{24ED571E-6AB9-48CE-A0F5-D3C3BDAC8514}" type="parTrans" cxnId="{77C4B77D-1FC0-4187-908A-EB573702ACAC}">
      <dgm:prSet/>
      <dgm:spPr/>
      <dgm:t>
        <a:bodyPr/>
        <a:lstStyle/>
        <a:p>
          <a:endParaRPr lang="en-GB"/>
        </a:p>
      </dgm:t>
    </dgm:pt>
    <dgm:pt modelId="{751FF42B-51D6-479F-BC95-257FD6BDA025}" type="sibTrans" cxnId="{77C4B77D-1FC0-4187-908A-EB573702ACAC}">
      <dgm:prSet/>
      <dgm:spPr/>
      <dgm:t>
        <a:bodyPr/>
        <a:lstStyle/>
        <a:p>
          <a:endParaRPr lang="en-GB"/>
        </a:p>
      </dgm:t>
    </dgm:pt>
    <dgm:pt modelId="{B7A4C122-0F80-42C5-AABF-A424043CF819}">
      <dgm:prSet phldrT="[Text]"/>
      <dgm:spPr>
        <a:solidFill>
          <a:schemeClr val="accent1"/>
        </a:solidFill>
      </dgm:spPr>
      <dgm:t>
        <a:bodyPr/>
        <a:lstStyle/>
        <a:p>
          <a:r>
            <a:rPr lang="en-GB" dirty="0"/>
            <a:t>Cover</a:t>
          </a:r>
        </a:p>
      </dgm:t>
    </dgm:pt>
    <dgm:pt modelId="{09E9AA4D-9118-4920-A843-26095AB75440}" type="parTrans" cxnId="{27DCA945-8A21-4C3E-BA1A-7932D8A9A90C}">
      <dgm:prSet/>
      <dgm:spPr/>
      <dgm:t>
        <a:bodyPr/>
        <a:lstStyle/>
        <a:p>
          <a:endParaRPr lang="en-GB"/>
        </a:p>
      </dgm:t>
    </dgm:pt>
    <dgm:pt modelId="{889CE285-5D38-4533-875B-E31D3A48E7D5}" type="sibTrans" cxnId="{27DCA945-8A21-4C3E-BA1A-7932D8A9A90C}">
      <dgm:prSet/>
      <dgm:spPr/>
      <dgm:t>
        <a:bodyPr/>
        <a:lstStyle/>
        <a:p>
          <a:endParaRPr lang="en-GB"/>
        </a:p>
      </dgm:t>
    </dgm:pt>
    <dgm:pt modelId="{52E25FC2-4CC4-4F41-955B-130D5C425221}">
      <dgm:prSet phldrT="[Text]">
        <dgm:style>
          <a:lnRef idx="0">
            <a:scrgbClr r="0" g="0" b="0"/>
          </a:lnRef>
          <a:fillRef idx="0">
            <a:scrgbClr r="0" g="0" b="0"/>
          </a:fillRef>
          <a:effectRef idx="0">
            <a:scrgbClr r="0" g="0" b="0"/>
          </a:effectRef>
          <a:fontRef idx="minor">
            <a:schemeClr val="lt1"/>
          </a:fontRef>
        </dgm:style>
      </dgm:prSet>
      <dgm:spPr>
        <a:solidFill>
          <a:schemeClr val="accent6"/>
        </a:solidFill>
        <a:ln>
          <a:noFill/>
        </a:ln>
      </dgm:spPr>
      <dgm:t>
        <a:bodyPr/>
        <a:lstStyle/>
        <a:p>
          <a:r>
            <a:rPr lang="en-GB" dirty="0"/>
            <a:t>Gain</a:t>
          </a:r>
        </a:p>
      </dgm:t>
    </dgm:pt>
    <dgm:pt modelId="{6675E8DA-4746-4E96-901F-C601A5FFBD31}" type="parTrans" cxnId="{03594098-87A6-4F60-BB23-2B7335180661}">
      <dgm:prSet/>
      <dgm:spPr/>
      <dgm:t>
        <a:bodyPr/>
        <a:lstStyle/>
        <a:p>
          <a:endParaRPr lang="en-GB"/>
        </a:p>
      </dgm:t>
    </dgm:pt>
    <dgm:pt modelId="{D1EB4A3B-0704-4F3E-93EA-29D83854F2D0}" type="sibTrans" cxnId="{03594098-87A6-4F60-BB23-2B7335180661}">
      <dgm:prSet/>
      <dgm:spPr/>
      <dgm:t>
        <a:bodyPr/>
        <a:lstStyle/>
        <a:p>
          <a:endParaRPr lang="en-GB"/>
        </a:p>
      </dgm:t>
    </dgm:pt>
    <dgm:pt modelId="{A33228AA-A17B-4F02-8BDD-293CE4091371}" type="pres">
      <dgm:prSet presAssocID="{4EF74C36-A07A-46BA-B571-38162B63279C}" presName="cycle" presStyleCnt="0">
        <dgm:presLayoutVars>
          <dgm:chMax val="1"/>
          <dgm:dir/>
          <dgm:animLvl val="ctr"/>
          <dgm:resizeHandles val="exact"/>
        </dgm:presLayoutVars>
      </dgm:prSet>
      <dgm:spPr/>
    </dgm:pt>
    <dgm:pt modelId="{36F06B31-8A13-441D-8AC4-FBF85E36674E}" type="pres">
      <dgm:prSet presAssocID="{5E493033-E162-4720-8359-D761BA5444B6}" presName="centerShape" presStyleLbl="node0" presStyleIdx="0" presStyleCnt="1"/>
      <dgm:spPr/>
    </dgm:pt>
    <dgm:pt modelId="{483C8696-E293-45C1-971B-BC52BD8A1EA0}" type="pres">
      <dgm:prSet presAssocID="{24ED571E-6AB9-48CE-A0F5-D3C3BDAC8514}" presName="parTrans" presStyleLbl="bgSibTrans2D1" presStyleIdx="0" presStyleCnt="3"/>
      <dgm:spPr/>
    </dgm:pt>
    <dgm:pt modelId="{F8BF7BEC-27DE-4F27-8A55-589B13608818}" type="pres">
      <dgm:prSet presAssocID="{5BFB52E0-48EB-4DE4-848E-887DD1BABCB5}" presName="node" presStyleLbl="node1" presStyleIdx="0" presStyleCnt="3">
        <dgm:presLayoutVars>
          <dgm:bulletEnabled val="1"/>
        </dgm:presLayoutVars>
      </dgm:prSet>
      <dgm:spPr/>
    </dgm:pt>
    <dgm:pt modelId="{4EB4B825-097E-4CAA-A9B8-0D1E2011124E}" type="pres">
      <dgm:prSet presAssocID="{09E9AA4D-9118-4920-A843-26095AB75440}" presName="parTrans" presStyleLbl="bgSibTrans2D1" presStyleIdx="1" presStyleCnt="3"/>
      <dgm:spPr/>
    </dgm:pt>
    <dgm:pt modelId="{A4E9BCF6-2AA3-4FFC-8AD0-45745C95030D}" type="pres">
      <dgm:prSet presAssocID="{B7A4C122-0F80-42C5-AABF-A424043CF819}" presName="node" presStyleLbl="node1" presStyleIdx="1" presStyleCnt="3">
        <dgm:presLayoutVars>
          <dgm:bulletEnabled val="1"/>
        </dgm:presLayoutVars>
      </dgm:prSet>
      <dgm:spPr/>
    </dgm:pt>
    <dgm:pt modelId="{0A9E4521-F96D-4C92-85DB-A7F3268F6316}" type="pres">
      <dgm:prSet presAssocID="{6675E8DA-4746-4E96-901F-C601A5FFBD31}" presName="parTrans" presStyleLbl="bgSibTrans2D1" presStyleIdx="2" presStyleCnt="3"/>
      <dgm:spPr/>
    </dgm:pt>
    <dgm:pt modelId="{023D1B57-A242-46FA-87A3-4779633CA0E6}" type="pres">
      <dgm:prSet presAssocID="{52E25FC2-4CC4-4F41-955B-130D5C425221}" presName="node" presStyleLbl="node1" presStyleIdx="2" presStyleCnt="3">
        <dgm:presLayoutVars>
          <dgm:bulletEnabled val="1"/>
        </dgm:presLayoutVars>
      </dgm:prSet>
      <dgm:spPr/>
    </dgm:pt>
  </dgm:ptLst>
  <dgm:cxnLst>
    <dgm:cxn modelId="{B4152661-90C6-47E5-B029-9EDD0B6446C6}" type="presOf" srcId="{5BFB52E0-48EB-4DE4-848E-887DD1BABCB5}" destId="{F8BF7BEC-27DE-4F27-8A55-589B13608818}" srcOrd="0" destOrd="0" presId="urn:microsoft.com/office/officeart/2005/8/layout/radial4"/>
    <dgm:cxn modelId="{27DCA945-8A21-4C3E-BA1A-7932D8A9A90C}" srcId="{5E493033-E162-4720-8359-D761BA5444B6}" destId="{B7A4C122-0F80-42C5-AABF-A424043CF819}" srcOrd="1" destOrd="0" parTransId="{09E9AA4D-9118-4920-A843-26095AB75440}" sibTransId="{889CE285-5D38-4533-875B-E31D3A48E7D5}"/>
    <dgm:cxn modelId="{D0CC5C53-44C9-4288-B6A1-30D23825DDCA}" type="presOf" srcId="{5E493033-E162-4720-8359-D761BA5444B6}" destId="{36F06B31-8A13-441D-8AC4-FBF85E36674E}" srcOrd="0" destOrd="0" presId="urn:microsoft.com/office/officeart/2005/8/layout/radial4"/>
    <dgm:cxn modelId="{77C4B77D-1FC0-4187-908A-EB573702ACAC}" srcId="{5E493033-E162-4720-8359-D761BA5444B6}" destId="{5BFB52E0-48EB-4DE4-848E-887DD1BABCB5}" srcOrd="0" destOrd="0" parTransId="{24ED571E-6AB9-48CE-A0F5-D3C3BDAC8514}" sibTransId="{751FF42B-51D6-479F-BC95-257FD6BDA025}"/>
    <dgm:cxn modelId="{4EAD618E-29F3-43D9-BDD4-6C1666908E6A}" type="presOf" srcId="{24ED571E-6AB9-48CE-A0F5-D3C3BDAC8514}" destId="{483C8696-E293-45C1-971B-BC52BD8A1EA0}" srcOrd="0" destOrd="0" presId="urn:microsoft.com/office/officeart/2005/8/layout/radial4"/>
    <dgm:cxn modelId="{03594098-87A6-4F60-BB23-2B7335180661}" srcId="{5E493033-E162-4720-8359-D761BA5444B6}" destId="{52E25FC2-4CC4-4F41-955B-130D5C425221}" srcOrd="2" destOrd="0" parTransId="{6675E8DA-4746-4E96-901F-C601A5FFBD31}" sibTransId="{D1EB4A3B-0704-4F3E-93EA-29D83854F2D0}"/>
    <dgm:cxn modelId="{213771A1-519D-406D-85B5-7C59E89F7667}" type="presOf" srcId="{4EF74C36-A07A-46BA-B571-38162B63279C}" destId="{A33228AA-A17B-4F02-8BDD-293CE4091371}" srcOrd="0" destOrd="0" presId="urn:microsoft.com/office/officeart/2005/8/layout/radial4"/>
    <dgm:cxn modelId="{7A1C77BD-E981-4659-AE1F-5544C9BAC839}" type="presOf" srcId="{6675E8DA-4746-4E96-901F-C601A5FFBD31}" destId="{0A9E4521-F96D-4C92-85DB-A7F3268F6316}" srcOrd="0" destOrd="0" presId="urn:microsoft.com/office/officeart/2005/8/layout/radial4"/>
    <dgm:cxn modelId="{2091FDC7-3DFD-4CCB-A6D7-308AD2FE90E7}" type="presOf" srcId="{09E9AA4D-9118-4920-A843-26095AB75440}" destId="{4EB4B825-097E-4CAA-A9B8-0D1E2011124E}" srcOrd="0" destOrd="0" presId="urn:microsoft.com/office/officeart/2005/8/layout/radial4"/>
    <dgm:cxn modelId="{9741D9C8-60AC-4594-B8E9-C9776D5DFBC4}" type="presOf" srcId="{B7A4C122-0F80-42C5-AABF-A424043CF819}" destId="{A4E9BCF6-2AA3-4FFC-8AD0-45745C95030D}" srcOrd="0" destOrd="0" presId="urn:microsoft.com/office/officeart/2005/8/layout/radial4"/>
    <dgm:cxn modelId="{84E63AD9-C365-4944-A68D-BC38F3F10DF1}" srcId="{4EF74C36-A07A-46BA-B571-38162B63279C}" destId="{5E493033-E162-4720-8359-D761BA5444B6}" srcOrd="0" destOrd="0" parTransId="{0E67A614-A918-4BCC-AC96-060B056480B2}" sibTransId="{CCB6ACAA-CA5D-481F-9489-03F707BD3351}"/>
    <dgm:cxn modelId="{F65AF3E5-92A5-4CD2-9229-D131CD628ECE}" type="presOf" srcId="{52E25FC2-4CC4-4F41-955B-130D5C425221}" destId="{023D1B57-A242-46FA-87A3-4779633CA0E6}" srcOrd="0" destOrd="0" presId="urn:microsoft.com/office/officeart/2005/8/layout/radial4"/>
    <dgm:cxn modelId="{13E513C3-21E4-44EA-9327-1DD7EB997FE5}" type="presParOf" srcId="{A33228AA-A17B-4F02-8BDD-293CE4091371}" destId="{36F06B31-8A13-441D-8AC4-FBF85E36674E}" srcOrd="0" destOrd="0" presId="urn:microsoft.com/office/officeart/2005/8/layout/radial4"/>
    <dgm:cxn modelId="{F49F57D6-B357-42CF-A4FB-4D7CE506E35E}" type="presParOf" srcId="{A33228AA-A17B-4F02-8BDD-293CE4091371}" destId="{483C8696-E293-45C1-971B-BC52BD8A1EA0}" srcOrd="1" destOrd="0" presId="urn:microsoft.com/office/officeart/2005/8/layout/radial4"/>
    <dgm:cxn modelId="{DE0BE1A0-098A-4A8D-A6FA-74F022DF7A8E}" type="presParOf" srcId="{A33228AA-A17B-4F02-8BDD-293CE4091371}" destId="{F8BF7BEC-27DE-4F27-8A55-589B13608818}" srcOrd="2" destOrd="0" presId="urn:microsoft.com/office/officeart/2005/8/layout/radial4"/>
    <dgm:cxn modelId="{CD13CAAE-F424-47EB-8952-1F55BF2CEFE9}" type="presParOf" srcId="{A33228AA-A17B-4F02-8BDD-293CE4091371}" destId="{4EB4B825-097E-4CAA-A9B8-0D1E2011124E}" srcOrd="3" destOrd="0" presId="urn:microsoft.com/office/officeart/2005/8/layout/radial4"/>
    <dgm:cxn modelId="{47A05959-E434-4C5E-A510-03B7CF8C2C2A}" type="presParOf" srcId="{A33228AA-A17B-4F02-8BDD-293CE4091371}" destId="{A4E9BCF6-2AA3-4FFC-8AD0-45745C95030D}" srcOrd="4" destOrd="0" presId="urn:microsoft.com/office/officeart/2005/8/layout/radial4"/>
    <dgm:cxn modelId="{88AD36F4-D67D-480E-95CF-089B13F8B6B4}" type="presParOf" srcId="{A33228AA-A17B-4F02-8BDD-293CE4091371}" destId="{0A9E4521-F96D-4C92-85DB-A7F3268F6316}" srcOrd="5" destOrd="0" presId="urn:microsoft.com/office/officeart/2005/8/layout/radial4"/>
    <dgm:cxn modelId="{EF377F8E-DE62-4987-90DB-A781127BAE2E}" type="presParOf" srcId="{A33228AA-A17B-4F02-8BDD-293CE4091371}" destId="{023D1B57-A242-46FA-87A3-4779633CA0E6}"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4726DE-4403-4E7A-B3E4-CE3A9316DCD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BE9A00-B40F-456B-A4CD-C14F62AFE5DA}">
      <dgm:prSet/>
      <dgm:spPr/>
      <dgm:t>
        <a:bodyPr/>
        <a:lstStyle/>
        <a:p>
          <a:pPr>
            <a:lnSpc>
              <a:spcPct val="100000"/>
            </a:lnSpc>
          </a:pPr>
          <a:r>
            <a:rPr lang="en-GB" dirty="0"/>
            <a:t>Government entities</a:t>
          </a:r>
          <a:endParaRPr lang="en-US" dirty="0"/>
        </a:p>
      </dgm:t>
    </dgm:pt>
    <dgm:pt modelId="{2008C288-513E-4958-BED3-3E6CFEA29CCF}" type="parTrans" cxnId="{E2AAF879-C860-4136-932F-B90D5EC9DA83}">
      <dgm:prSet/>
      <dgm:spPr/>
      <dgm:t>
        <a:bodyPr/>
        <a:lstStyle/>
        <a:p>
          <a:endParaRPr lang="en-US"/>
        </a:p>
      </dgm:t>
    </dgm:pt>
    <dgm:pt modelId="{77C7D71A-0138-4CE2-82AA-F38C739F362A}" type="sibTrans" cxnId="{E2AAF879-C860-4136-932F-B90D5EC9DA83}">
      <dgm:prSet/>
      <dgm:spPr/>
      <dgm:t>
        <a:bodyPr/>
        <a:lstStyle/>
        <a:p>
          <a:endParaRPr lang="en-US"/>
        </a:p>
      </dgm:t>
    </dgm:pt>
    <dgm:pt modelId="{A403453F-85AA-4E53-9968-FA2E110708A1}">
      <dgm:prSet/>
      <dgm:spPr/>
      <dgm:t>
        <a:bodyPr/>
        <a:lstStyle/>
        <a:p>
          <a:pPr>
            <a:lnSpc>
              <a:spcPct val="100000"/>
            </a:lnSpc>
          </a:pPr>
          <a:r>
            <a:rPr lang="en-GB" dirty="0"/>
            <a:t>Developers, researchers and news agencies</a:t>
          </a:r>
          <a:endParaRPr lang="en-US" dirty="0"/>
        </a:p>
      </dgm:t>
    </dgm:pt>
    <dgm:pt modelId="{67167A47-9813-4108-A8AE-F71A776FFEF7}" type="parTrans" cxnId="{B9E60D49-210C-4B9D-9C52-37C8D04AEE32}">
      <dgm:prSet/>
      <dgm:spPr/>
      <dgm:t>
        <a:bodyPr/>
        <a:lstStyle/>
        <a:p>
          <a:endParaRPr lang="en-US"/>
        </a:p>
      </dgm:t>
    </dgm:pt>
    <dgm:pt modelId="{D0F0CD34-BB74-4BDE-BE59-1ABCE799E9DE}" type="sibTrans" cxnId="{B9E60D49-210C-4B9D-9C52-37C8D04AEE32}">
      <dgm:prSet/>
      <dgm:spPr/>
      <dgm:t>
        <a:bodyPr/>
        <a:lstStyle/>
        <a:p>
          <a:endParaRPr lang="en-US"/>
        </a:p>
      </dgm:t>
    </dgm:pt>
    <dgm:pt modelId="{75BCD8C6-24D2-4896-88FB-FB72276A838C}">
      <dgm:prSet/>
      <dgm:spPr/>
      <dgm:t>
        <a:bodyPr/>
        <a:lstStyle/>
        <a:p>
          <a:pPr>
            <a:lnSpc>
              <a:spcPct val="100000"/>
            </a:lnSpc>
          </a:pPr>
          <a:r>
            <a:rPr lang="en-GB"/>
            <a:t>Private entities/corporations</a:t>
          </a:r>
          <a:endParaRPr lang="en-US"/>
        </a:p>
      </dgm:t>
    </dgm:pt>
    <dgm:pt modelId="{CA7E46A3-0B08-46AF-8E9C-65B0B068A377}" type="parTrans" cxnId="{4FA24B2A-EA7F-44E3-A7DE-A049C2A60D0B}">
      <dgm:prSet/>
      <dgm:spPr/>
      <dgm:t>
        <a:bodyPr/>
        <a:lstStyle/>
        <a:p>
          <a:endParaRPr lang="en-US"/>
        </a:p>
      </dgm:t>
    </dgm:pt>
    <dgm:pt modelId="{7CC3A1CE-2830-4EEB-95DB-35FFD24D6467}" type="sibTrans" cxnId="{4FA24B2A-EA7F-44E3-A7DE-A049C2A60D0B}">
      <dgm:prSet/>
      <dgm:spPr/>
      <dgm:t>
        <a:bodyPr/>
        <a:lstStyle/>
        <a:p>
          <a:endParaRPr lang="en-US"/>
        </a:p>
      </dgm:t>
    </dgm:pt>
    <dgm:pt modelId="{4DE71182-6FA7-46C0-B37C-E47F340D44C5}" type="pres">
      <dgm:prSet presAssocID="{074726DE-4403-4E7A-B3E4-CE3A9316DCD0}" presName="root" presStyleCnt="0">
        <dgm:presLayoutVars>
          <dgm:dir/>
          <dgm:resizeHandles val="exact"/>
        </dgm:presLayoutVars>
      </dgm:prSet>
      <dgm:spPr/>
    </dgm:pt>
    <dgm:pt modelId="{665DBFC5-74CB-4DA3-A8DE-3C8FF2C31B24}" type="pres">
      <dgm:prSet presAssocID="{1ABE9A00-B40F-456B-A4CD-C14F62AFE5DA}" presName="compNode" presStyleCnt="0"/>
      <dgm:spPr/>
    </dgm:pt>
    <dgm:pt modelId="{7D406704-B490-4EFA-829B-F83D50FF790D}" type="pres">
      <dgm:prSet presAssocID="{1ABE9A00-B40F-456B-A4CD-C14F62AFE5DA}" presName="bgRect" presStyleLbl="bgShp" presStyleIdx="0" presStyleCnt="3"/>
      <dgm:spPr/>
    </dgm:pt>
    <dgm:pt modelId="{904A10BC-76CE-458B-BDC8-38889F7D5977}" type="pres">
      <dgm:prSet presAssocID="{1ABE9A00-B40F-456B-A4CD-C14F62AFE5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62B37875-4781-4891-AA1D-EB2ACED996E1}" type="pres">
      <dgm:prSet presAssocID="{1ABE9A00-B40F-456B-A4CD-C14F62AFE5DA}" presName="spaceRect" presStyleCnt="0"/>
      <dgm:spPr/>
    </dgm:pt>
    <dgm:pt modelId="{4F2F38BC-A6BA-41DE-872D-E67E2B8289EA}" type="pres">
      <dgm:prSet presAssocID="{1ABE9A00-B40F-456B-A4CD-C14F62AFE5DA}" presName="parTx" presStyleLbl="revTx" presStyleIdx="0" presStyleCnt="3">
        <dgm:presLayoutVars>
          <dgm:chMax val="0"/>
          <dgm:chPref val="0"/>
        </dgm:presLayoutVars>
      </dgm:prSet>
      <dgm:spPr/>
    </dgm:pt>
    <dgm:pt modelId="{1E8256E3-D505-436E-B271-2958F58B91DE}" type="pres">
      <dgm:prSet presAssocID="{77C7D71A-0138-4CE2-82AA-F38C739F362A}" presName="sibTrans" presStyleCnt="0"/>
      <dgm:spPr/>
    </dgm:pt>
    <dgm:pt modelId="{1646ABF4-60C4-413C-9FAC-3823D9B7164C}" type="pres">
      <dgm:prSet presAssocID="{A403453F-85AA-4E53-9968-FA2E110708A1}" presName="compNode" presStyleCnt="0"/>
      <dgm:spPr/>
    </dgm:pt>
    <dgm:pt modelId="{E1522832-BEFD-4DFF-AB4F-6F59123A8FC2}" type="pres">
      <dgm:prSet presAssocID="{A403453F-85AA-4E53-9968-FA2E110708A1}" presName="bgRect" presStyleLbl="bgShp" presStyleIdx="1" presStyleCnt="3"/>
      <dgm:spPr/>
    </dgm:pt>
    <dgm:pt modelId="{A65B0FE1-5D74-4BB3-BB18-A237D2D3C469}" type="pres">
      <dgm:prSet presAssocID="{A403453F-85AA-4E53-9968-FA2E110708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E1C9F2E7-882E-46AA-B0EF-AA35CA978B44}" type="pres">
      <dgm:prSet presAssocID="{A403453F-85AA-4E53-9968-FA2E110708A1}" presName="spaceRect" presStyleCnt="0"/>
      <dgm:spPr/>
    </dgm:pt>
    <dgm:pt modelId="{68F71196-CF50-485F-A6B6-005A6EB5CCF8}" type="pres">
      <dgm:prSet presAssocID="{A403453F-85AA-4E53-9968-FA2E110708A1}" presName="parTx" presStyleLbl="revTx" presStyleIdx="1" presStyleCnt="3">
        <dgm:presLayoutVars>
          <dgm:chMax val="0"/>
          <dgm:chPref val="0"/>
        </dgm:presLayoutVars>
      </dgm:prSet>
      <dgm:spPr/>
    </dgm:pt>
    <dgm:pt modelId="{60005BE9-BA08-4A8F-8516-4D00ECFB5F04}" type="pres">
      <dgm:prSet presAssocID="{D0F0CD34-BB74-4BDE-BE59-1ABCE799E9DE}" presName="sibTrans" presStyleCnt="0"/>
      <dgm:spPr/>
    </dgm:pt>
    <dgm:pt modelId="{A83D2318-612F-428C-8D9A-CD5E2B6CD327}" type="pres">
      <dgm:prSet presAssocID="{75BCD8C6-24D2-4896-88FB-FB72276A838C}" presName="compNode" presStyleCnt="0"/>
      <dgm:spPr/>
    </dgm:pt>
    <dgm:pt modelId="{E6104193-0141-4A94-B4A9-C59E30A253B9}" type="pres">
      <dgm:prSet presAssocID="{75BCD8C6-24D2-4896-88FB-FB72276A838C}" presName="bgRect" presStyleLbl="bgShp" presStyleIdx="2" presStyleCnt="3"/>
      <dgm:spPr/>
    </dgm:pt>
    <dgm:pt modelId="{53B9D990-F887-4860-B1F2-ECC8B8CEDBB4}" type="pres">
      <dgm:prSet presAssocID="{75BCD8C6-24D2-4896-88FB-FB72276A83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94E6BC1B-B560-4FCC-AADF-E2BE11314855}" type="pres">
      <dgm:prSet presAssocID="{75BCD8C6-24D2-4896-88FB-FB72276A838C}" presName="spaceRect" presStyleCnt="0"/>
      <dgm:spPr/>
    </dgm:pt>
    <dgm:pt modelId="{ADB0D8A4-673F-4F82-85DD-BA65D6FFFCD2}" type="pres">
      <dgm:prSet presAssocID="{75BCD8C6-24D2-4896-88FB-FB72276A838C}" presName="parTx" presStyleLbl="revTx" presStyleIdx="2" presStyleCnt="3">
        <dgm:presLayoutVars>
          <dgm:chMax val="0"/>
          <dgm:chPref val="0"/>
        </dgm:presLayoutVars>
      </dgm:prSet>
      <dgm:spPr/>
    </dgm:pt>
  </dgm:ptLst>
  <dgm:cxnLst>
    <dgm:cxn modelId="{4FA24B2A-EA7F-44E3-A7DE-A049C2A60D0B}" srcId="{074726DE-4403-4E7A-B3E4-CE3A9316DCD0}" destId="{75BCD8C6-24D2-4896-88FB-FB72276A838C}" srcOrd="2" destOrd="0" parTransId="{CA7E46A3-0B08-46AF-8E9C-65B0B068A377}" sibTransId="{7CC3A1CE-2830-4EEB-95DB-35FFD24D6467}"/>
    <dgm:cxn modelId="{73C20A37-7D04-44CE-B986-D9E7C4D21FE2}" type="presOf" srcId="{75BCD8C6-24D2-4896-88FB-FB72276A838C}" destId="{ADB0D8A4-673F-4F82-85DD-BA65D6FFFCD2}" srcOrd="0" destOrd="0" presId="urn:microsoft.com/office/officeart/2018/2/layout/IconVerticalSolidList"/>
    <dgm:cxn modelId="{B9E60D49-210C-4B9D-9C52-37C8D04AEE32}" srcId="{074726DE-4403-4E7A-B3E4-CE3A9316DCD0}" destId="{A403453F-85AA-4E53-9968-FA2E110708A1}" srcOrd="1" destOrd="0" parTransId="{67167A47-9813-4108-A8AE-F71A776FFEF7}" sibTransId="{D0F0CD34-BB74-4BDE-BE59-1ABCE799E9DE}"/>
    <dgm:cxn modelId="{39B69179-F34E-487A-83C0-96F980B2685A}" type="presOf" srcId="{1ABE9A00-B40F-456B-A4CD-C14F62AFE5DA}" destId="{4F2F38BC-A6BA-41DE-872D-E67E2B8289EA}" srcOrd="0" destOrd="0" presId="urn:microsoft.com/office/officeart/2018/2/layout/IconVerticalSolidList"/>
    <dgm:cxn modelId="{E2AAF879-C860-4136-932F-B90D5EC9DA83}" srcId="{074726DE-4403-4E7A-B3E4-CE3A9316DCD0}" destId="{1ABE9A00-B40F-456B-A4CD-C14F62AFE5DA}" srcOrd="0" destOrd="0" parTransId="{2008C288-513E-4958-BED3-3E6CFEA29CCF}" sibTransId="{77C7D71A-0138-4CE2-82AA-F38C739F362A}"/>
    <dgm:cxn modelId="{8E7AE67C-AC1D-458C-AA82-D3D10A06E7AC}" type="presOf" srcId="{A403453F-85AA-4E53-9968-FA2E110708A1}" destId="{68F71196-CF50-485F-A6B6-005A6EB5CCF8}" srcOrd="0" destOrd="0" presId="urn:microsoft.com/office/officeart/2018/2/layout/IconVerticalSolidList"/>
    <dgm:cxn modelId="{D500CDFE-82FA-498A-BA30-8D6B47D7AC66}" type="presOf" srcId="{074726DE-4403-4E7A-B3E4-CE3A9316DCD0}" destId="{4DE71182-6FA7-46C0-B37C-E47F340D44C5}" srcOrd="0" destOrd="0" presId="urn:microsoft.com/office/officeart/2018/2/layout/IconVerticalSolidList"/>
    <dgm:cxn modelId="{913CCA32-50B2-4DAA-A2A1-8250AD6C68CF}" type="presParOf" srcId="{4DE71182-6FA7-46C0-B37C-E47F340D44C5}" destId="{665DBFC5-74CB-4DA3-A8DE-3C8FF2C31B24}" srcOrd="0" destOrd="0" presId="urn:microsoft.com/office/officeart/2018/2/layout/IconVerticalSolidList"/>
    <dgm:cxn modelId="{1D0A1E0F-FA48-43CB-B418-7BAA38D0765C}" type="presParOf" srcId="{665DBFC5-74CB-4DA3-A8DE-3C8FF2C31B24}" destId="{7D406704-B490-4EFA-829B-F83D50FF790D}" srcOrd="0" destOrd="0" presId="urn:microsoft.com/office/officeart/2018/2/layout/IconVerticalSolidList"/>
    <dgm:cxn modelId="{2E03988F-4FD4-4E7B-B7B4-1E67F320E9D2}" type="presParOf" srcId="{665DBFC5-74CB-4DA3-A8DE-3C8FF2C31B24}" destId="{904A10BC-76CE-458B-BDC8-38889F7D5977}" srcOrd="1" destOrd="0" presId="urn:microsoft.com/office/officeart/2018/2/layout/IconVerticalSolidList"/>
    <dgm:cxn modelId="{AD1A5B51-F8FB-45FE-BD94-18F818674D77}" type="presParOf" srcId="{665DBFC5-74CB-4DA3-A8DE-3C8FF2C31B24}" destId="{62B37875-4781-4891-AA1D-EB2ACED996E1}" srcOrd="2" destOrd="0" presId="urn:microsoft.com/office/officeart/2018/2/layout/IconVerticalSolidList"/>
    <dgm:cxn modelId="{85156944-C5E8-464E-9412-260C340ED34F}" type="presParOf" srcId="{665DBFC5-74CB-4DA3-A8DE-3C8FF2C31B24}" destId="{4F2F38BC-A6BA-41DE-872D-E67E2B8289EA}" srcOrd="3" destOrd="0" presId="urn:microsoft.com/office/officeart/2018/2/layout/IconVerticalSolidList"/>
    <dgm:cxn modelId="{A9C3AD4B-EE58-4B97-9176-9957013A90E1}" type="presParOf" srcId="{4DE71182-6FA7-46C0-B37C-E47F340D44C5}" destId="{1E8256E3-D505-436E-B271-2958F58B91DE}" srcOrd="1" destOrd="0" presId="urn:microsoft.com/office/officeart/2018/2/layout/IconVerticalSolidList"/>
    <dgm:cxn modelId="{E6E0F1FC-A861-40F6-B004-360B1553DCCC}" type="presParOf" srcId="{4DE71182-6FA7-46C0-B37C-E47F340D44C5}" destId="{1646ABF4-60C4-413C-9FAC-3823D9B7164C}" srcOrd="2" destOrd="0" presId="urn:microsoft.com/office/officeart/2018/2/layout/IconVerticalSolidList"/>
    <dgm:cxn modelId="{6D3AA214-1A7A-410C-AD14-7A6BE23ADEEB}" type="presParOf" srcId="{1646ABF4-60C4-413C-9FAC-3823D9B7164C}" destId="{E1522832-BEFD-4DFF-AB4F-6F59123A8FC2}" srcOrd="0" destOrd="0" presId="urn:microsoft.com/office/officeart/2018/2/layout/IconVerticalSolidList"/>
    <dgm:cxn modelId="{DB4104E7-4E0F-497F-BA3C-BC7DA5AF7436}" type="presParOf" srcId="{1646ABF4-60C4-413C-9FAC-3823D9B7164C}" destId="{A65B0FE1-5D74-4BB3-BB18-A237D2D3C469}" srcOrd="1" destOrd="0" presId="urn:microsoft.com/office/officeart/2018/2/layout/IconVerticalSolidList"/>
    <dgm:cxn modelId="{A7910832-322F-4DBF-9139-4B26520C9B0A}" type="presParOf" srcId="{1646ABF4-60C4-413C-9FAC-3823D9B7164C}" destId="{E1C9F2E7-882E-46AA-B0EF-AA35CA978B44}" srcOrd="2" destOrd="0" presId="urn:microsoft.com/office/officeart/2018/2/layout/IconVerticalSolidList"/>
    <dgm:cxn modelId="{5C1DA7A3-E2E9-493C-960A-C3A3C104D1AB}" type="presParOf" srcId="{1646ABF4-60C4-413C-9FAC-3823D9B7164C}" destId="{68F71196-CF50-485F-A6B6-005A6EB5CCF8}" srcOrd="3" destOrd="0" presId="urn:microsoft.com/office/officeart/2018/2/layout/IconVerticalSolidList"/>
    <dgm:cxn modelId="{DA3D6316-A8A1-426B-8AA3-40E1F042A84F}" type="presParOf" srcId="{4DE71182-6FA7-46C0-B37C-E47F340D44C5}" destId="{60005BE9-BA08-4A8F-8516-4D00ECFB5F04}" srcOrd="3" destOrd="0" presId="urn:microsoft.com/office/officeart/2018/2/layout/IconVerticalSolidList"/>
    <dgm:cxn modelId="{4268F6CD-825F-493F-B53D-03638E5C8951}" type="presParOf" srcId="{4DE71182-6FA7-46C0-B37C-E47F340D44C5}" destId="{A83D2318-612F-428C-8D9A-CD5E2B6CD327}" srcOrd="4" destOrd="0" presId="urn:microsoft.com/office/officeart/2018/2/layout/IconVerticalSolidList"/>
    <dgm:cxn modelId="{64D7BFC7-AF1E-4696-B3A6-DD93A2741E11}" type="presParOf" srcId="{A83D2318-612F-428C-8D9A-CD5E2B6CD327}" destId="{E6104193-0141-4A94-B4A9-C59E30A253B9}" srcOrd="0" destOrd="0" presId="urn:microsoft.com/office/officeart/2018/2/layout/IconVerticalSolidList"/>
    <dgm:cxn modelId="{A5C99F52-B872-4DF3-8260-A2D9DBD2824A}" type="presParOf" srcId="{A83D2318-612F-428C-8D9A-CD5E2B6CD327}" destId="{53B9D990-F887-4860-B1F2-ECC8B8CEDBB4}" srcOrd="1" destOrd="0" presId="urn:microsoft.com/office/officeart/2018/2/layout/IconVerticalSolidList"/>
    <dgm:cxn modelId="{804D3A59-ACA5-4D1D-907C-79890E8B38F4}" type="presParOf" srcId="{A83D2318-612F-428C-8D9A-CD5E2B6CD327}" destId="{94E6BC1B-B560-4FCC-AADF-E2BE11314855}" srcOrd="2" destOrd="0" presId="urn:microsoft.com/office/officeart/2018/2/layout/IconVerticalSolidList"/>
    <dgm:cxn modelId="{C76D319C-1733-4CE8-A6BE-5572DE933607}" type="presParOf" srcId="{A83D2318-612F-428C-8D9A-CD5E2B6CD327}" destId="{ADB0D8A4-673F-4F82-85DD-BA65D6FFFC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80BD37-D5CA-451B-8A6C-11AE3A4E809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8B77963-AA93-43C2-A95B-19D68C6C3EF1}">
      <dgm:prSet/>
      <dgm:spPr/>
      <dgm:t>
        <a:bodyPr/>
        <a:lstStyle/>
        <a:p>
          <a:pPr>
            <a:lnSpc>
              <a:spcPct val="100000"/>
            </a:lnSpc>
          </a:pPr>
          <a:r>
            <a:rPr lang="en-GB" dirty="0"/>
            <a:t>Banks and corporations have invested heavily in anomaly transaction detection systems.</a:t>
          </a:r>
          <a:endParaRPr lang="en-US" dirty="0"/>
        </a:p>
      </dgm:t>
    </dgm:pt>
    <dgm:pt modelId="{107DC0C4-FEEC-4B1E-9731-2C092E64A4E1}" type="parTrans" cxnId="{F9A8D1C4-29BF-4386-8696-D76B9C68A0AB}">
      <dgm:prSet/>
      <dgm:spPr/>
      <dgm:t>
        <a:bodyPr/>
        <a:lstStyle/>
        <a:p>
          <a:endParaRPr lang="en-US"/>
        </a:p>
      </dgm:t>
    </dgm:pt>
    <dgm:pt modelId="{9F7D3970-13A5-4E16-B4BD-026439292ADC}" type="sibTrans" cxnId="{F9A8D1C4-29BF-4386-8696-D76B9C68A0AB}">
      <dgm:prSet/>
      <dgm:spPr/>
      <dgm:t>
        <a:bodyPr/>
        <a:lstStyle/>
        <a:p>
          <a:endParaRPr lang="en-US"/>
        </a:p>
      </dgm:t>
    </dgm:pt>
    <dgm:pt modelId="{C45EFBF9-B822-4721-B72D-79C2EA0D1836}">
      <dgm:prSet/>
      <dgm:spPr/>
      <dgm:t>
        <a:bodyPr/>
        <a:lstStyle/>
        <a:p>
          <a:pPr>
            <a:lnSpc>
              <a:spcPct val="100000"/>
            </a:lnSpc>
          </a:pPr>
          <a:r>
            <a:rPr lang="en-GB" dirty="0"/>
            <a:t>This issue is present on a global scale.</a:t>
          </a:r>
          <a:endParaRPr lang="en-US" dirty="0"/>
        </a:p>
      </dgm:t>
    </dgm:pt>
    <dgm:pt modelId="{FE6D6C10-FB4E-42D4-BD9E-F124DECDCDB8}" type="parTrans" cxnId="{7FDCB733-E2F6-474B-A8CE-77A50F1D3F8F}">
      <dgm:prSet/>
      <dgm:spPr/>
      <dgm:t>
        <a:bodyPr/>
        <a:lstStyle/>
        <a:p>
          <a:endParaRPr lang="en-US"/>
        </a:p>
      </dgm:t>
    </dgm:pt>
    <dgm:pt modelId="{4C18452C-7C42-4756-941E-43B7680D9B38}" type="sibTrans" cxnId="{7FDCB733-E2F6-474B-A8CE-77A50F1D3F8F}">
      <dgm:prSet/>
      <dgm:spPr/>
      <dgm:t>
        <a:bodyPr/>
        <a:lstStyle/>
        <a:p>
          <a:endParaRPr lang="en-US"/>
        </a:p>
      </dgm:t>
    </dgm:pt>
    <dgm:pt modelId="{90C1993B-8DA5-4D8D-94C0-B702B12B81C3}">
      <dgm:prSet/>
      <dgm:spPr/>
      <dgm:t>
        <a:bodyPr/>
        <a:lstStyle/>
        <a:p>
          <a:pPr>
            <a:lnSpc>
              <a:spcPct val="100000"/>
            </a:lnSpc>
          </a:pPr>
          <a:r>
            <a:rPr lang="en-GB" dirty="0"/>
            <a:t>Money laundering, fraud, crime phishing etc.</a:t>
          </a:r>
          <a:endParaRPr lang="en-US" dirty="0"/>
        </a:p>
      </dgm:t>
    </dgm:pt>
    <dgm:pt modelId="{88244E6C-26C7-4785-A614-FACED89F1910}" type="parTrans" cxnId="{BFDEC21D-1407-4FBA-88D4-A6CD5ADE600D}">
      <dgm:prSet/>
      <dgm:spPr/>
      <dgm:t>
        <a:bodyPr/>
        <a:lstStyle/>
        <a:p>
          <a:endParaRPr lang="en-US"/>
        </a:p>
      </dgm:t>
    </dgm:pt>
    <dgm:pt modelId="{4C8E81DD-AB8E-47C5-8AF2-9AF98D7B7DD3}" type="sibTrans" cxnId="{BFDEC21D-1407-4FBA-88D4-A6CD5ADE600D}">
      <dgm:prSet/>
      <dgm:spPr/>
      <dgm:t>
        <a:bodyPr/>
        <a:lstStyle/>
        <a:p>
          <a:endParaRPr lang="en-US"/>
        </a:p>
      </dgm:t>
    </dgm:pt>
    <dgm:pt modelId="{CC96480F-E0A8-4566-BF9D-FAE4CEC44781}" type="pres">
      <dgm:prSet presAssocID="{D080BD37-D5CA-451B-8A6C-11AE3A4E809F}" presName="root" presStyleCnt="0">
        <dgm:presLayoutVars>
          <dgm:dir/>
          <dgm:resizeHandles val="exact"/>
        </dgm:presLayoutVars>
      </dgm:prSet>
      <dgm:spPr/>
    </dgm:pt>
    <dgm:pt modelId="{779E977A-42D4-4BEF-8941-2D302EF90625}" type="pres">
      <dgm:prSet presAssocID="{90C1993B-8DA5-4D8D-94C0-B702B12B81C3}" presName="compNode" presStyleCnt="0"/>
      <dgm:spPr/>
    </dgm:pt>
    <dgm:pt modelId="{66DEBC1F-E423-48AC-B9F7-E1D2C7E3D7B1}" type="pres">
      <dgm:prSet presAssocID="{90C1993B-8DA5-4D8D-94C0-B702B12B81C3}" presName="bgRect" presStyleLbl="bgShp" presStyleIdx="0" presStyleCnt="3"/>
      <dgm:spPr/>
    </dgm:pt>
    <dgm:pt modelId="{293858BB-8743-4C03-9BCD-0DD296E03958}" type="pres">
      <dgm:prSet presAssocID="{90C1993B-8DA5-4D8D-94C0-B702B12B81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AD46A7B5-4022-4010-8AA1-14E1DE7BC3E7}" type="pres">
      <dgm:prSet presAssocID="{90C1993B-8DA5-4D8D-94C0-B702B12B81C3}" presName="spaceRect" presStyleCnt="0"/>
      <dgm:spPr/>
    </dgm:pt>
    <dgm:pt modelId="{01F447E9-CB2E-4295-A985-FCEC25C56944}" type="pres">
      <dgm:prSet presAssocID="{90C1993B-8DA5-4D8D-94C0-B702B12B81C3}" presName="parTx" presStyleLbl="revTx" presStyleIdx="0" presStyleCnt="3">
        <dgm:presLayoutVars>
          <dgm:chMax val="0"/>
          <dgm:chPref val="0"/>
        </dgm:presLayoutVars>
      </dgm:prSet>
      <dgm:spPr/>
    </dgm:pt>
    <dgm:pt modelId="{BE87C8F6-8875-4741-83C1-3C84C38DAC31}" type="pres">
      <dgm:prSet presAssocID="{4C8E81DD-AB8E-47C5-8AF2-9AF98D7B7DD3}" presName="sibTrans" presStyleCnt="0"/>
      <dgm:spPr/>
    </dgm:pt>
    <dgm:pt modelId="{1565FC08-EF30-4510-8A51-8F9735ABDB80}" type="pres">
      <dgm:prSet presAssocID="{28B77963-AA93-43C2-A95B-19D68C6C3EF1}" presName="compNode" presStyleCnt="0"/>
      <dgm:spPr/>
    </dgm:pt>
    <dgm:pt modelId="{7CBA428D-5C51-42C6-9E3F-147588289839}" type="pres">
      <dgm:prSet presAssocID="{28B77963-AA93-43C2-A95B-19D68C6C3EF1}" presName="bgRect" presStyleLbl="bgShp" presStyleIdx="1" presStyleCnt="3"/>
      <dgm:spPr/>
    </dgm:pt>
    <dgm:pt modelId="{C33F67C8-085F-4D54-986F-25F40E147BF1}" type="pres">
      <dgm:prSet presAssocID="{28B77963-AA93-43C2-A95B-19D68C6C3E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6AE3E0C0-E21E-4345-8DAB-F15167E5D0F9}" type="pres">
      <dgm:prSet presAssocID="{28B77963-AA93-43C2-A95B-19D68C6C3EF1}" presName="spaceRect" presStyleCnt="0"/>
      <dgm:spPr/>
    </dgm:pt>
    <dgm:pt modelId="{FBB27B17-1B21-4514-9ECE-24F01B1DFFFE}" type="pres">
      <dgm:prSet presAssocID="{28B77963-AA93-43C2-A95B-19D68C6C3EF1}" presName="parTx" presStyleLbl="revTx" presStyleIdx="1" presStyleCnt="3">
        <dgm:presLayoutVars>
          <dgm:chMax val="0"/>
          <dgm:chPref val="0"/>
        </dgm:presLayoutVars>
      </dgm:prSet>
      <dgm:spPr/>
    </dgm:pt>
    <dgm:pt modelId="{7C63B47B-35F5-43E1-9F08-A20BB5F2F3B8}" type="pres">
      <dgm:prSet presAssocID="{9F7D3970-13A5-4E16-B4BD-026439292ADC}" presName="sibTrans" presStyleCnt="0"/>
      <dgm:spPr/>
    </dgm:pt>
    <dgm:pt modelId="{23DE3CFF-5FA0-4FEA-9457-BD0E96E74934}" type="pres">
      <dgm:prSet presAssocID="{C45EFBF9-B822-4721-B72D-79C2EA0D1836}" presName="compNode" presStyleCnt="0"/>
      <dgm:spPr/>
    </dgm:pt>
    <dgm:pt modelId="{D3188ABC-B18F-4C32-85E9-99DADDD6DB1F}" type="pres">
      <dgm:prSet presAssocID="{C45EFBF9-B822-4721-B72D-79C2EA0D1836}" presName="bgRect" presStyleLbl="bgShp" presStyleIdx="2" presStyleCnt="3"/>
      <dgm:spPr/>
    </dgm:pt>
    <dgm:pt modelId="{5249EDC1-A542-4AF8-8CB6-4342B187CC02}" type="pres">
      <dgm:prSet presAssocID="{C45EFBF9-B822-4721-B72D-79C2EA0D183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7CD30E00-47B6-43D5-9501-156A36360BEE}" type="pres">
      <dgm:prSet presAssocID="{C45EFBF9-B822-4721-B72D-79C2EA0D1836}" presName="spaceRect" presStyleCnt="0"/>
      <dgm:spPr/>
    </dgm:pt>
    <dgm:pt modelId="{7E78057E-A656-4161-A5D1-3F6E024B1811}" type="pres">
      <dgm:prSet presAssocID="{C45EFBF9-B822-4721-B72D-79C2EA0D1836}" presName="parTx" presStyleLbl="revTx" presStyleIdx="2" presStyleCnt="3">
        <dgm:presLayoutVars>
          <dgm:chMax val="0"/>
          <dgm:chPref val="0"/>
        </dgm:presLayoutVars>
      </dgm:prSet>
      <dgm:spPr/>
    </dgm:pt>
  </dgm:ptLst>
  <dgm:cxnLst>
    <dgm:cxn modelId="{BFDEC21D-1407-4FBA-88D4-A6CD5ADE600D}" srcId="{D080BD37-D5CA-451B-8A6C-11AE3A4E809F}" destId="{90C1993B-8DA5-4D8D-94C0-B702B12B81C3}" srcOrd="0" destOrd="0" parTransId="{88244E6C-26C7-4785-A614-FACED89F1910}" sibTransId="{4C8E81DD-AB8E-47C5-8AF2-9AF98D7B7DD3}"/>
    <dgm:cxn modelId="{8001CA1D-153A-455F-9B24-0960BD3DD683}" type="presOf" srcId="{C45EFBF9-B822-4721-B72D-79C2EA0D1836}" destId="{7E78057E-A656-4161-A5D1-3F6E024B1811}" srcOrd="0" destOrd="0" presId="urn:microsoft.com/office/officeart/2018/2/layout/IconVerticalSolidList"/>
    <dgm:cxn modelId="{7FDCB733-E2F6-474B-A8CE-77A50F1D3F8F}" srcId="{D080BD37-D5CA-451B-8A6C-11AE3A4E809F}" destId="{C45EFBF9-B822-4721-B72D-79C2EA0D1836}" srcOrd="2" destOrd="0" parTransId="{FE6D6C10-FB4E-42D4-BD9E-F124DECDCDB8}" sibTransId="{4C18452C-7C42-4756-941E-43B7680D9B38}"/>
    <dgm:cxn modelId="{961B5E44-B38F-412F-85C5-42F487E5FBEC}" type="presOf" srcId="{D080BD37-D5CA-451B-8A6C-11AE3A4E809F}" destId="{CC96480F-E0A8-4566-BF9D-FAE4CEC44781}" srcOrd="0" destOrd="0" presId="urn:microsoft.com/office/officeart/2018/2/layout/IconVerticalSolidList"/>
    <dgm:cxn modelId="{3849126B-385F-48D1-BE5E-68407FA12205}" type="presOf" srcId="{90C1993B-8DA5-4D8D-94C0-B702B12B81C3}" destId="{01F447E9-CB2E-4295-A985-FCEC25C56944}" srcOrd="0" destOrd="0" presId="urn:microsoft.com/office/officeart/2018/2/layout/IconVerticalSolidList"/>
    <dgm:cxn modelId="{F9A8D1C4-29BF-4386-8696-D76B9C68A0AB}" srcId="{D080BD37-D5CA-451B-8A6C-11AE3A4E809F}" destId="{28B77963-AA93-43C2-A95B-19D68C6C3EF1}" srcOrd="1" destOrd="0" parTransId="{107DC0C4-FEEC-4B1E-9731-2C092E64A4E1}" sibTransId="{9F7D3970-13A5-4E16-B4BD-026439292ADC}"/>
    <dgm:cxn modelId="{D908FAD5-31BE-4507-812B-285BD0733B36}" type="presOf" srcId="{28B77963-AA93-43C2-A95B-19D68C6C3EF1}" destId="{FBB27B17-1B21-4514-9ECE-24F01B1DFFFE}" srcOrd="0" destOrd="0" presId="urn:microsoft.com/office/officeart/2018/2/layout/IconVerticalSolidList"/>
    <dgm:cxn modelId="{9C8911D5-A8C6-46CB-82E3-9FF652AB3EFC}" type="presParOf" srcId="{CC96480F-E0A8-4566-BF9D-FAE4CEC44781}" destId="{779E977A-42D4-4BEF-8941-2D302EF90625}" srcOrd="0" destOrd="0" presId="urn:microsoft.com/office/officeart/2018/2/layout/IconVerticalSolidList"/>
    <dgm:cxn modelId="{CE605E48-A2E7-494E-BF7F-329AB4FF38B1}" type="presParOf" srcId="{779E977A-42D4-4BEF-8941-2D302EF90625}" destId="{66DEBC1F-E423-48AC-B9F7-E1D2C7E3D7B1}" srcOrd="0" destOrd="0" presId="urn:microsoft.com/office/officeart/2018/2/layout/IconVerticalSolidList"/>
    <dgm:cxn modelId="{E5DEF3D3-973E-468F-8035-5B1BB16DEFE5}" type="presParOf" srcId="{779E977A-42D4-4BEF-8941-2D302EF90625}" destId="{293858BB-8743-4C03-9BCD-0DD296E03958}" srcOrd="1" destOrd="0" presId="urn:microsoft.com/office/officeart/2018/2/layout/IconVerticalSolidList"/>
    <dgm:cxn modelId="{684214B0-19FC-4F20-A2BC-00F455E566ED}" type="presParOf" srcId="{779E977A-42D4-4BEF-8941-2D302EF90625}" destId="{AD46A7B5-4022-4010-8AA1-14E1DE7BC3E7}" srcOrd="2" destOrd="0" presId="urn:microsoft.com/office/officeart/2018/2/layout/IconVerticalSolidList"/>
    <dgm:cxn modelId="{F8B4D693-E8BC-45C3-A49C-7B1A3D1CF3A7}" type="presParOf" srcId="{779E977A-42D4-4BEF-8941-2D302EF90625}" destId="{01F447E9-CB2E-4295-A985-FCEC25C56944}" srcOrd="3" destOrd="0" presId="urn:microsoft.com/office/officeart/2018/2/layout/IconVerticalSolidList"/>
    <dgm:cxn modelId="{E146D186-DAE5-4CF6-B735-9B26E1172CEF}" type="presParOf" srcId="{CC96480F-E0A8-4566-BF9D-FAE4CEC44781}" destId="{BE87C8F6-8875-4741-83C1-3C84C38DAC31}" srcOrd="1" destOrd="0" presId="urn:microsoft.com/office/officeart/2018/2/layout/IconVerticalSolidList"/>
    <dgm:cxn modelId="{7FC8E8FB-1BB0-49E7-BFC7-0E60F0CF5A74}" type="presParOf" srcId="{CC96480F-E0A8-4566-BF9D-FAE4CEC44781}" destId="{1565FC08-EF30-4510-8A51-8F9735ABDB80}" srcOrd="2" destOrd="0" presId="urn:microsoft.com/office/officeart/2018/2/layout/IconVerticalSolidList"/>
    <dgm:cxn modelId="{708B5913-A5FF-4704-AE3C-C962401205FB}" type="presParOf" srcId="{1565FC08-EF30-4510-8A51-8F9735ABDB80}" destId="{7CBA428D-5C51-42C6-9E3F-147588289839}" srcOrd="0" destOrd="0" presId="urn:microsoft.com/office/officeart/2018/2/layout/IconVerticalSolidList"/>
    <dgm:cxn modelId="{2C33E8A1-C4EC-47CD-8D1C-54A85D2690BD}" type="presParOf" srcId="{1565FC08-EF30-4510-8A51-8F9735ABDB80}" destId="{C33F67C8-085F-4D54-986F-25F40E147BF1}" srcOrd="1" destOrd="0" presId="urn:microsoft.com/office/officeart/2018/2/layout/IconVerticalSolidList"/>
    <dgm:cxn modelId="{AED0C0AF-2290-40D6-BC1C-5E385B49B454}" type="presParOf" srcId="{1565FC08-EF30-4510-8A51-8F9735ABDB80}" destId="{6AE3E0C0-E21E-4345-8DAB-F15167E5D0F9}" srcOrd="2" destOrd="0" presId="urn:microsoft.com/office/officeart/2018/2/layout/IconVerticalSolidList"/>
    <dgm:cxn modelId="{76E439D3-A3B4-43E7-9088-4C8E5289891B}" type="presParOf" srcId="{1565FC08-EF30-4510-8A51-8F9735ABDB80}" destId="{FBB27B17-1B21-4514-9ECE-24F01B1DFFFE}" srcOrd="3" destOrd="0" presId="urn:microsoft.com/office/officeart/2018/2/layout/IconVerticalSolidList"/>
    <dgm:cxn modelId="{4ACC809A-6DF9-4FB2-9A4C-299C70E17A4D}" type="presParOf" srcId="{CC96480F-E0A8-4566-BF9D-FAE4CEC44781}" destId="{7C63B47B-35F5-43E1-9F08-A20BB5F2F3B8}" srcOrd="3" destOrd="0" presId="urn:microsoft.com/office/officeart/2018/2/layout/IconVerticalSolidList"/>
    <dgm:cxn modelId="{49A1C3F5-144E-43A5-9713-723AA5D607F2}" type="presParOf" srcId="{CC96480F-E0A8-4566-BF9D-FAE4CEC44781}" destId="{23DE3CFF-5FA0-4FEA-9457-BD0E96E74934}" srcOrd="4" destOrd="0" presId="urn:microsoft.com/office/officeart/2018/2/layout/IconVerticalSolidList"/>
    <dgm:cxn modelId="{B87645D1-2BC3-4E34-9FDE-4A66AEAF290B}" type="presParOf" srcId="{23DE3CFF-5FA0-4FEA-9457-BD0E96E74934}" destId="{D3188ABC-B18F-4C32-85E9-99DADDD6DB1F}" srcOrd="0" destOrd="0" presId="urn:microsoft.com/office/officeart/2018/2/layout/IconVerticalSolidList"/>
    <dgm:cxn modelId="{FBCBE67D-EE50-42F1-8C80-128CD167FF75}" type="presParOf" srcId="{23DE3CFF-5FA0-4FEA-9457-BD0E96E74934}" destId="{5249EDC1-A542-4AF8-8CB6-4342B187CC02}" srcOrd="1" destOrd="0" presId="urn:microsoft.com/office/officeart/2018/2/layout/IconVerticalSolidList"/>
    <dgm:cxn modelId="{B189C07E-8143-47F5-9C67-2770A4D0C0BD}" type="presParOf" srcId="{23DE3CFF-5FA0-4FEA-9457-BD0E96E74934}" destId="{7CD30E00-47B6-43D5-9501-156A36360BEE}" srcOrd="2" destOrd="0" presId="urn:microsoft.com/office/officeart/2018/2/layout/IconVerticalSolidList"/>
    <dgm:cxn modelId="{C325B81B-2261-4508-B967-9EE8FDDB2860}" type="presParOf" srcId="{23DE3CFF-5FA0-4FEA-9457-BD0E96E74934}" destId="{7E78057E-A656-4161-A5D1-3F6E024B181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1ED01E-B8E9-401D-9309-A30C7B69E3B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D13DA2F-8D24-40BE-8D77-060631A2B89E}">
      <dgm:prSet/>
      <dgm:spPr/>
      <dgm:t>
        <a:bodyPr/>
        <a:lstStyle/>
        <a:p>
          <a:r>
            <a:rPr lang="en-GB" dirty="0"/>
            <a:t>Similar activity is present on Ethereum.</a:t>
          </a:r>
          <a:endParaRPr lang="en-US" dirty="0"/>
        </a:p>
      </dgm:t>
    </dgm:pt>
    <dgm:pt modelId="{9677802D-2815-4DA0-AE72-A05DE6175F2D}" type="parTrans" cxnId="{A38B6B7E-D01D-4DEA-B27E-6AA66F98E84E}">
      <dgm:prSet/>
      <dgm:spPr/>
      <dgm:t>
        <a:bodyPr/>
        <a:lstStyle/>
        <a:p>
          <a:endParaRPr lang="en-US"/>
        </a:p>
      </dgm:t>
    </dgm:pt>
    <dgm:pt modelId="{798221C8-E916-417F-BE6F-F24B2A342258}" type="sibTrans" cxnId="{A38B6B7E-D01D-4DEA-B27E-6AA66F98E84E}">
      <dgm:prSet/>
      <dgm:spPr/>
      <dgm:t>
        <a:bodyPr/>
        <a:lstStyle/>
        <a:p>
          <a:endParaRPr lang="en-US"/>
        </a:p>
      </dgm:t>
    </dgm:pt>
    <dgm:pt modelId="{EDB3BA71-4672-4334-B05D-EEA2B25D3405}">
      <dgm:prSet/>
      <dgm:spPr/>
      <dgm:t>
        <a:bodyPr/>
        <a:lstStyle/>
        <a:p>
          <a:r>
            <a:rPr lang="en-GB" dirty="0"/>
            <a:t>Anonymity helps hide illicit intentions.</a:t>
          </a:r>
          <a:endParaRPr lang="en-US" dirty="0"/>
        </a:p>
      </dgm:t>
    </dgm:pt>
    <dgm:pt modelId="{D3BDCF43-F630-4A1E-AF56-48F894C0B448}" type="parTrans" cxnId="{BE2F037B-11C5-4AE1-B4E0-809592CEE296}">
      <dgm:prSet/>
      <dgm:spPr/>
      <dgm:t>
        <a:bodyPr/>
        <a:lstStyle/>
        <a:p>
          <a:endParaRPr lang="en-US"/>
        </a:p>
      </dgm:t>
    </dgm:pt>
    <dgm:pt modelId="{89364E90-6F8E-4589-8A2B-E04964DD9AF3}" type="sibTrans" cxnId="{BE2F037B-11C5-4AE1-B4E0-809592CEE296}">
      <dgm:prSet/>
      <dgm:spPr/>
      <dgm:t>
        <a:bodyPr/>
        <a:lstStyle/>
        <a:p>
          <a:endParaRPr lang="en-US"/>
        </a:p>
      </dgm:t>
    </dgm:pt>
    <dgm:pt modelId="{3F5C4959-EA35-4076-B32B-013FE56F245A}">
      <dgm:prSet/>
      <dgm:spPr/>
      <dgm:t>
        <a:bodyPr/>
        <a:lstStyle/>
        <a:p>
          <a:r>
            <a:rPr lang="en-GB" dirty="0"/>
            <a:t>No tools in place to flag or detect suspicious activity.</a:t>
          </a:r>
          <a:endParaRPr lang="en-US" dirty="0"/>
        </a:p>
      </dgm:t>
    </dgm:pt>
    <dgm:pt modelId="{E8A2670B-B841-4CAB-9B68-349CD34F1FA0}" type="parTrans" cxnId="{E681AFEE-8421-4748-A088-0DBCD975D27E}">
      <dgm:prSet/>
      <dgm:spPr/>
      <dgm:t>
        <a:bodyPr/>
        <a:lstStyle/>
        <a:p>
          <a:endParaRPr lang="en-US"/>
        </a:p>
      </dgm:t>
    </dgm:pt>
    <dgm:pt modelId="{F7EEDB78-65C4-4F82-8F9A-9EFF1BFEC183}" type="sibTrans" cxnId="{E681AFEE-8421-4748-A088-0DBCD975D27E}">
      <dgm:prSet/>
      <dgm:spPr/>
      <dgm:t>
        <a:bodyPr/>
        <a:lstStyle/>
        <a:p>
          <a:endParaRPr lang="en-US"/>
        </a:p>
      </dgm:t>
    </dgm:pt>
    <dgm:pt modelId="{001102C8-4099-48AE-B0A4-56905227247D}" type="pres">
      <dgm:prSet presAssocID="{181ED01E-B8E9-401D-9309-A30C7B69E3B2}" presName="root" presStyleCnt="0">
        <dgm:presLayoutVars>
          <dgm:dir/>
          <dgm:resizeHandles val="exact"/>
        </dgm:presLayoutVars>
      </dgm:prSet>
      <dgm:spPr/>
    </dgm:pt>
    <dgm:pt modelId="{41BF57F7-CE87-4362-8CDB-F1F8BCE38BEA}" type="pres">
      <dgm:prSet presAssocID="{6D13DA2F-8D24-40BE-8D77-060631A2B89E}" presName="compNode" presStyleCnt="0"/>
      <dgm:spPr/>
    </dgm:pt>
    <dgm:pt modelId="{062AFBD7-85BD-4ECB-BD18-DF3DFDB092B8}" type="pres">
      <dgm:prSet presAssocID="{6D13DA2F-8D24-40BE-8D77-060631A2B89E}" presName="bgRect" presStyleLbl="bgShp" presStyleIdx="0" presStyleCnt="3"/>
      <dgm:spPr/>
    </dgm:pt>
    <dgm:pt modelId="{60708BCC-7954-4384-AA17-37E39B1947E3}" type="pres">
      <dgm:prSet presAssocID="{6D13DA2F-8D24-40BE-8D77-060631A2B89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evil face with solid fill"/>
        </a:ext>
      </dgm:extLst>
    </dgm:pt>
    <dgm:pt modelId="{7C5A5FDF-65F8-4E5A-B8C4-5C874AE96A86}" type="pres">
      <dgm:prSet presAssocID="{6D13DA2F-8D24-40BE-8D77-060631A2B89E}" presName="spaceRect" presStyleCnt="0"/>
      <dgm:spPr/>
    </dgm:pt>
    <dgm:pt modelId="{625BEA03-5EBA-4D49-87E1-665F25C535ED}" type="pres">
      <dgm:prSet presAssocID="{6D13DA2F-8D24-40BE-8D77-060631A2B89E}" presName="parTx" presStyleLbl="revTx" presStyleIdx="0" presStyleCnt="3">
        <dgm:presLayoutVars>
          <dgm:chMax val="0"/>
          <dgm:chPref val="0"/>
        </dgm:presLayoutVars>
      </dgm:prSet>
      <dgm:spPr/>
    </dgm:pt>
    <dgm:pt modelId="{25ED4318-3566-4894-BBF4-3892E1FCF390}" type="pres">
      <dgm:prSet presAssocID="{798221C8-E916-417F-BE6F-F24B2A342258}" presName="sibTrans" presStyleCnt="0"/>
      <dgm:spPr/>
    </dgm:pt>
    <dgm:pt modelId="{33572D22-9A5E-407E-9514-B3E982878306}" type="pres">
      <dgm:prSet presAssocID="{EDB3BA71-4672-4334-B05D-EEA2B25D3405}" presName="compNode" presStyleCnt="0"/>
      <dgm:spPr/>
    </dgm:pt>
    <dgm:pt modelId="{3DC6FF0B-D6AD-4621-AEC8-DF2684661806}" type="pres">
      <dgm:prSet presAssocID="{EDB3BA71-4672-4334-B05D-EEA2B25D3405}" presName="bgRect" presStyleLbl="bgShp" presStyleIdx="1" presStyleCnt="3"/>
      <dgm:spPr/>
    </dgm:pt>
    <dgm:pt modelId="{34321024-5208-4544-800E-FE99B8B2C721}" type="pres">
      <dgm:prSet presAssocID="{EDB3BA71-4672-4334-B05D-EEA2B25D34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etective"/>
        </a:ext>
      </dgm:extLst>
    </dgm:pt>
    <dgm:pt modelId="{C8233706-3630-4A41-98AD-94CD8DD06734}" type="pres">
      <dgm:prSet presAssocID="{EDB3BA71-4672-4334-B05D-EEA2B25D3405}" presName="spaceRect" presStyleCnt="0"/>
      <dgm:spPr/>
    </dgm:pt>
    <dgm:pt modelId="{003567C5-7265-4DB7-9BE3-88641DB2CF9B}" type="pres">
      <dgm:prSet presAssocID="{EDB3BA71-4672-4334-B05D-EEA2B25D3405}" presName="parTx" presStyleLbl="revTx" presStyleIdx="1" presStyleCnt="3">
        <dgm:presLayoutVars>
          <dgm:chMax val="0"/>
          <dgm:chPref val="0"/>
        </dgm:presLayoutVars>
      </dgm:prSet>
      <dgm:spPr/>
    </dgm:pt>
    <dgm:pt modelId="{964CAC88-D78F-4FC4-BCDF-CFE0218C10A6}" type="pres">
      <dgm:prSet presAssocID="{89364E90-6F8E-4589-8A2B-E04964DD9AF3}" presName="sibTrans" presStyleCnt="0"/>
      <dgm:spPr/>
    </dgm:pt>
    <dgm:pt modelId="{5D28B383-7B2C-4C51-8CCF-9A1469602DA9}" type="pres">
      <dgm:prSet presAssocID="{3F5C4959-EA35-4076-B32B-013FE56F245A}" presName="compNode" presStyleCnt="0"/>
      <dgm:spPr/>
    </dgm:pt>
    <dgm:pt modelId="{35EBD173-A719-4F84-97C5-20A774C30BAF}" type="pres">
      <dgm:prSet presAssocID="{3F5C4959-EA35-4076-B32B-013FE56F245A}" presName="bgRect" presStyleLbl="bgShp" presStyleIdx="2" presStyleCnt="3"/>
      <dgm:spPr/>
    </dgm:pt>
    <dgm:pt modelId="{31994EE2-40C2-4E36-95AA-08054714D3F0}" type="pres">
      <dgm:prSet presAssocID="{3F5C4959-EA35-4076-B32B-013FE56F24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ren"/>
        </a:ext>
      </dgm:extLst>
    </dgm:pt>
    <dgm:pt modelId="{5B2EE506-0670-4F04-AC93-7A48E569CB6E}" type="pres">
      <dgm:prSet presAssocID="{3F5C4959-EA35-4076-B32B-013FE56F245A}" presName="spaceRect" presStyleCnt="0"/>
      <dgm:spPr/>
    </dgm:pt>
    <dgm:pt modelId="{E5F1835B-D791-4432-8BF5-BB930B243C45}" type="pres">
      <dgm:prSet presAssocID="{3F5C4959-EA35-4076-B32B-013FE56F245A}" presName="parTx" presStyleLbl="revTx" presStyleIdx="2" presStyleCnt="3">
        <dgm:presLayoutVars>
          <dgm:chMax val="0"/>
          <dgm:chPref val="0"/>
        </dgm:presLayoutVars>
      </dgm:prSet>
      <dgm:spPr/>
    </dgm:pt>
  </dgm:ptLst>
  <dgm:cxnLst>
    <dgm:cxn modelId="{0721E100-9057-426F-BDDB-CC2998D99CDA}" type="presOf" srcId="{EDB3BA71-4672-4334-B05D-EEA2B25D3405}" destId="{003567C5-7265-4DB7-9BE3-88641DB2CF9B}" srcOrd="0" destOrd="0" presId="urn:microsoft.com/office/officeart/2018/2/layout/IconVerticalSolidList"/>
    <dgm:cxn modelId="{D49FCD2E-3FE7-4EB5-A67B-84A4BF4752CC}" type="presOf" srcId="{3F5C4959-EA35-4076-B32B-013FE56F245A}" destId="{E5F1835B-D791-4432-8BF5-BB930B243C45}" srcOrd="0" destOrd="0" presId="urn:microsoft.com/office/officeart/2018/2/layout/IconVerticalSolidList"/>
    <dgm:cxn modelId="{BE2F037B-11C5-4AE1-B4E0-809592CEE296}" srcId="{181ED01E-B8E9-401D-9309-A30C7B69E3B2}" destId="{EDB3BA71-4672-4334-B05D-EEA2B25D3405}" srcOrd="1" destOrd="0" parTransId="{D3BDCF43-F630-4A1E-AF56-48F894C0B448}" sibTransId="{89364E90-6F8E-4589-8A2B-E04964DD9AF3}"/>
    <dgm:cxn modelId="{A38B6B7E-D01D-4DEA-B27E-6AA66F98E84E}" srcId="{181ED01E-B8E9-401D-9309-A30C7B69E3B2}" destId="{6D13DA2F-8D24-40BE-8D77-060631A2B89E}" srcOrd="0" destOrd="0" parTransId="{9677802D-2815-4DA0-AE72-A05DE6175F2D}" sibTransId="{798221C8-E916-417F-BE6F-F24B2A342258}"/>
    <dgm:cxn modelId="{BFAF069C-B55E-4BE8-9258-2C83A00EA860}" type="presOf" srcId="{6D13DA2F-8D24-40BE-8D77-060631A2B89E}" destId="{625BEA03-5EBA-4D49-87E1-665F25C535ED}" srcOrd="0" destOrd="0" presId="urn:microsoft.com/office/officeart/2018/2/layout/IconVerticalSolidList"/>
    <dgm:cxn modelId="{DE48C4B6-0E33-4957-910C-57D8352C8835}" type="presOf" srcId="{181ED01E-B8E9-401D-9309-A30C7B69E3B2}" destId="{001102C8-4099-48AE-B0A4-56905227247D}" srcOrd="0" destOrd="0" presId="urn:microsoft.com/office/officeart/2018/2/layout/IconVerticalSolidList"/>
    <dgm:cxn modelId="{E681AFEE-8421-4748-A088-0DBCD975D27E}" srcId="{181ED01E-B8E9-401D-9309-A30C7B69E3B2}" destId="{3F5C4959-EA35-4076-B32B-013FE56F245A}" srcOrd="2" destOrd="0" parTransId="{E8A2670B-B841-4CAB-9B68-349CD34F1FA0}" sibTransId="{F7EEDB78-65C4-4F82-8F9A-9EFF1BFEC183}"/>
    <dgm:cxn modelId="{88B62558-64FA-4B5D-96EB-6DFD9678092D}" type="presParOf" srcId="{001102C8-4099-48AE-B0A4-56905227247D}" destId="{41BF57F7-CE87-4362-8CDB-F1F8BCE38BEA}" srcOrd="0" destOrd="0" presId="urn:microsoft.com/office/officeart/2018/2/layout/IconVerticalSolidList"/>
    <dgm:cxn modelId="{5AB23590-9051-4521-8A38-2884380CA949}" type="presParOf" srcId="{41BF57F7-CE87-4362-8CDB-F1F8BCE38BEA}" destId="{062AFBD7-85BD-4ECB-BD18-DF3DFDB092B8}" srcOrd="0" destOrd="0" presId="urn:microsoft.com/office/officeart/2018/2/layout/IconVerticalSolidList"/>
    <dgm:cxn modelId="{EA96E091-E55A-4C49-BA55-DB4BCAA6574B}" type="presParOf" srcId="{41BF57F7-CE87-4362-8CDB-F1F8BCE38BEA}" destId="{60708BCC-7954-4384-AA17-37E39B1947E3}" srcOrd="1" destOrd="0" presId="urn:microsoft.com/office/officeart/2018/2/layout/IconVerticalSolidList"/>
    <dgm:cxn modelId="{D248BDD4-9778-4629-94A2-9C900975B20F}" type="presParOf" srcId="{41BF57F7-CE87-4362-8CDB-F1F8BCE38BEA}" destId="{7C5A5FDF-65F8-4E5A-B8C4-5C874AE96A86}" srcOrd="2" destOrd="0" presId="urn:microsoft.com/office/officeart/2018/2/layout/IconVerticalSolidList"/>
    <dgm:cxn modelId="{B3D59E80-2C94-445D-A8FE-3D5DE9686EAD}" type="presParOf" srcId="{41BF57F7-CE87-4362-8CDB-F1F8BCE38BEA}" destId="{625BEA03-5EBA-4D49-87E1-665F25C535ED}" srcOrd="3" destOrd="0" presId="urn:microsoft.com/office/officeart/2018/2/layout/IconVerticalSolidList"/>
    <dgm:cxn modelId="{3368899A-3B61-429B-8993-49BCA1073132}" type="presParOf" srcId="{001102C8-4099-48AE-B0A4-56905227247D}" destId="{25ED4318-3566-4894-BBF4-3892E1FCF390}" srcOrd="1" destOrd="0" presId="urn:microsoft.com/office/officeart/2018/2/layout/IconVerticalSolidList"/>
    <dgm:cxn modelId="{F8D509D1-C2F0-47BF-9241-A9D83804A2E1}" type="presParOf" srcId="{001102C8-4099-48AE-B0A4-56905227247D}" destId="{33572D22-9A5E-407E-9514-B3E982878306}" srcOrd="2" destOrd="0" presId="urn:microsoft.com/office/officeart/2018/2/layout/IconVerticalSolidList"/>
    <dgm:cxn modelId="{C8018A52-C775-4E7E-AC30-1649BE7D1411}" type="presParOf" srcId="{33572D22-9A5E-407E-9514-B3E982878306}" destId="{3DC6FF0B-D6AD-4621-AEC8-DF2684661806}" srcOrd="0" destOrd="0" presId="urn:microsoft.com/office/officeart/2018/2/layout/IconVerticalSolidList"/>
    <dgm:cxn modelId="{E8DB2A9A-AACF-46F6-8B3F-2CD21811EBB9}" type="presParOf" srcId="{33572D22-9A5E-407E-9514-B3E982878306}" destId="{34321024-5208-4544-800E-FE99B8B2C721}" srcOrd="1" destOrd="0" presId="urn:microsoft.com/office/officeart/2018/2/layout/IconVerticalSolidList"/>
    <dgm:cxn modelId="{C27EFB63-9AD8-4395-B9C4-5944C3F4A29C}" type="presParOf" srcId="{33572D22-9A5E-407E-9514-B3E982878306}" destId="{C8233706-3630-4A41-98AD-94CD8DD06734}" srcOrd="2" destOrd="0" presId="urn:microsoft.com/office/officeart/2018/2/layout/IconVerticalSolidList"/>
    <dgm:cxn modelId="{2512D45B-F5DB-4923-8E57-78396A3194B8}" type="presParOf" srcId="{33572D22-9A5E-407E-9514-B3E982878306}" destId="{003567C5-7265-4DB7-9BE3-88641DB2CF9B}" srcOrd="3" destOrd="0" presId="urn:microsoft.com/office/officeart/2018/2/layout/IconVerticalSolidList"/>
    <dgm:cxn modelId="{2C27BA06-1FC4-47A3-81AF-E65F9AEFEBB4}" type="presParOf" srcId="{001102C8-4099-48AE-B0A4-56905227247D}" destId="{964CAC88-D78F-4FC4-BCDF-CFE0218C10A6}" srcOrd="3" destOrd="0" presId="urn:microsoft.com/office/officeart/2018/2/layout/IconVerticalSolidList"/>
    <dgm:cxn modelId="{FC3B1653-99B8-466A-9664-EEBC7593253A}" type="presParOf" srcId="{001102C8-4099-48AE-B0A4-56905227247D}" destId="{5D28B383-7B2C-4C51-8CCF-9A1469602DA9}" srcOrd="4" destOrd="0" presId="urn:microsoft.com/office/officeart/2018/2/layout/IconVerticalSolidList"/>
    <dgm:cxn modelId="{B916EC85-BE4B-4C44-9309-10112D1234A3}" type="presParOf" srcId="{5D28B383-7B2C-4C51-8CCF-9A1469602DA9}" destId="{35EBD173-A719-4F84-97C5-20A774C30BAF}" srcOrd="0" destOrd="0" presId="urn:microsoft.com/office/officeart/2018/2/layout/IconVerticalSolidList"/>
    <dgm:cxn modelId="{03F53EFE-0AC8-40B1-A01E-AFD6FCF21D44}" type="presParOf" srcId="{5D28B383-7B2C-4C51-8CCF-9A1469602DA9}" destId="{31994EE2-40C2-4E36-95AA-08054714D3F0}" srcOrd="1" destOrd="0" presId="urn:microsoft.com/office/officeart/2018/2/layout/IconVerticalSolidList"/>
    <dgm:cxn modelId="{E28C0A83-C9C6-412E-9C65-ADE1758D88CE}" type="presParOf" srcId="{5D28B383-7B2C-4C51-8CCF-9A1469602DA9}" destId="{5B2EE506-0670-4F04-AC93-7A48E569CB6E}" srcOrd="2" destOrd="0" presId="urn:microsoft.com/office/officeart/2018/2/layout/IconVerticalSolidList"/>
    <dgm:cxn modelId="{ABC5FE22-3EC9-41CE-A861-2B99686AAACE}" type="presParOf" srcId="{5D28B383-7B2C-4C51-8CCF-9A1469602DA9}" destId="{E5F1835B-D791-4432-8BF5-BB930B243C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80BC4A-1E8B-4932-B0A9-88479A7E7C8C}"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D14F451-9EE3-42AE-8449-8B83B1B55FF3}">
      <dgm:prSet/>
      <dgm:spPr/>
      <dgm:t>
        <a:bodyPr/>
        <a:lstStyle/>
        <a:p>
          <a:pPr>
            <a:lnSpc>
              <a:spcPct val="100000"/>
            </a:lnSpc>
          </a:pPr>
          <a:r>
            <a:rPr lang="en-GB" dirty="0"/>
            <a:t>Smart contract Ponzi schemes</a:t>
          </a:r>
          <a:endParaRPr lang="en-US" dirty="0"/>
        </a:p>
      </dgm:t>
    </dgm:pt>
    <dgm:pt modelId="{25681013-CA94-4FD3-8A03-92C866739F79}" type="parTrans" cxnId="{723B83FB-CDA9-47C3-9CFE-7E6ECAABC560}">
      <dgm:prSet/>
      <dgm:spPr/>
      <dgm:t>
        <a:bodyPr/>
        <a:lstStyle/>
        <a:p>
          <a:endParaRPr lang="en-US"/>
        </a:p>
      </dgm:t>
    </dgm:pt>
    <dgm:pt modelId="{D34434BC-E5EC-4748-8454-C111F8B59F0C}" type="sibTrans" cxnId="{723B83FB-CDA9-47C3-9CFE-7E6ECAABC560}">
      <dgm:prSet/>
      <dgm:spPr/>
      <dgm:t>
        <a:bodyPr/>
        <a:lstStyle/>
        <a:p>
          <a:endParaRPr lang="en-US"/>
        </a:p>
      </dgm:t>
    </dgm:pt>
    <dgm:pt modelId="{AE7C8C47-D51C-4F0B-8462-EF43152D927B}">
      <dgm:prSet/>
      <dgm:spPr/>
      <dgm:t>
        <a:bodyPr/>
        <a:lstStyle/>
        <a:p>
          <a:pPr>
            <a:lnSpc>
              <a:spcPct val="100000"/>
            </a:lnSpc>
          </a:pPr>
          <a:r>
            <a:rPr lang="en-GB"/>
            <a:t>Fraud</a:t>
          </a:r>
          <a:endParaRPr lang="en-US"/>
        </a:p>
      </dgm:t>
    </dgm:pt>
    <dgm:pt modelId="{9705A497-C61B-4BB0-AB35-153EA500B1D4}" type="parTrans" cxnId="{2216574E-9AB5-42B1-B8D3-D6D6F17524DA}">
      <dgm:prSet/>
      <dgm:spPr/>
      <dgm:t>
        <a:bodyPr/>
        <a:lstStyle/>
        <a:p>
          <a:endParaRPr lang="en-US"/>
        </a:p>
      </dgm:t>
    </dgm:pt>
    <dgm:pt modelId="{0B582F50-A966-4DC3-8B4C-A359DE8A43AC}" type="sibTrans" cxnId="{2216574E-9AB5-42B1-B8D3-D6D6F17524DA}">
      <dgm:prSet/>
      <dgm:spPr/>
      <dgm:t>
        <a:bodyPr/>
        <a:lstStyle/>
        <a:p>
          <a:endParaRPr lang="en-US"/>
        </a:p>
      </dgm:t>
    </dgm:pt>
    <dgm:pt modelId="{8E963A65-3CD2-4ABC-B0F4-CB52CD13695A}">
      <dgm:prSet/>
      <dgm:spPr/>
      <dgm:t>
        <a:bodyPr/>
        <a:lstStyle/>
        <a:p>
          <a:pPr>
            <a:lnSpc>
              <a:spcPct val="100000"/>
            </a:lnSpc>
          </a:pPr>
          <a:r>
            <a:rPr lang="en-GB"/>
            <a:t>Phishing</a:t>
          </a:r>
          <a:endParaRPr lang="en-US"/>
        </a:p>
      </dgm:t>
    </dgm:pt>
    <dgm:pt modelId="{203164B7-9BF2-496D-A2BD-879F0467F9D0}" type="parTrans" cxnId="{DA54607F-C87E-4D49-B7A9-F4C0203F1BB1}">
      <dgm:prSet/>
      <dgm:spPr/>
      <dgm:t>
        <a:bodyPr/>
        <a:lstStyle/>
        <a:p>
          <a:endParaRPr lang="en-US"/>
        </a:p>
      </dgm:t>
    </dgm:pt>
    <dgm:pt modelId="{E4531F13-84CB-43D7-95A5-D8E7450EB240}" type="sibTrans" cxnId="{DA54607F-C87E-4D49-B7A9-F4C0203F1BB1}">
      <dgm:prSet/>
      <dgm:spPr/>
      <dgm:t>
        <a:bodyPr/>
        <a:lstStyle/>
        <a:p>
          <a:endParaRPr lang="en-US"/>
        </a:p>
      </dgm:t>
    </dgm:pt>
    <dgm:pt modelId="{321054A0-D120-4ED4-9994-5F7387556205}">
      <dgm:prSet/>
      <dgm:spPr/>
      <dgm:t>
        <a:bodyPr/>
        <a:lstStyle/>
        <a:p>
          <a:pPr>
            <a:lnSpc>
              <a:spcPct val="100000"/>
            </a:lnSpc>
          </a:pPr>
          <a:r>
            <a:rPr lang="en-GB"/>
            <a:t>Money mixing</a:t>
          </a:r>
          <a:endParaRPr lang="en-US"/>
        </a:p>
      </dgm:t>
    </dgm:pt>
    <dgm:pt modelId="{881BE883-F993-4B6E-AC08-570B5533F16A}" type="parTrans" cxnId="{DDC973BB-2591-45FB-B419-A4AC7E956160}">
      <dgm:prSet/>
      <dgm:spPr/>
      <dgm:t>
        <a:bodyPr/>
        <a:lstStyle/>
        <a:p>
          <a:endParaRPr lang="en-US"/>
        </a:p>
      </dgm:t>
    </dgm:pt>
    <dgm:pt modelId="{C0930704-35B4-430C-B8DB-798F424465BE}" type="sibTrans" cxnId="{DDC973BB-2591-45FB-B419-A4AC7E956160}">
      <dgm:prSet/>
      <dgm:spPr/>
      <dgm:t>
        <a:bodyPr/>
        <a:lstStyle/>
        <a:p>
          <a:endParaRPr lang="en-US"/>
        </a:p>
      </dgm:t>
    </dgm:pt>
    <dgm:pt modelId="{923274B6-B389-41BD-A825-82A02A8FA17D}" type="pres">
      <dgm:prSet presAssocID="{A180BC4A-1E8B-4932-B0A9-88479A7E7C8C}" presName="root" presStyleCnt="0">
        <dgm:presLayoutVars>
          <dgm:dir/>
          <dgm:resizeHandles val="exact"/>
        </dgm:presLayoutVars>
      </dgm:prSet>
      <dgm:spPr/>
    </dgm:pt>
    <dgm:pt modelId="{53F1D901-8247-4EC9-928A-66CD56019DD2}" type="pres">
      <dgm:prSet presAssocID="{CD14F451-9EE3-42AE-8449-8B83B1B55FF3}" presName="compNode" presStyleCnt="0"/>
      <dgm:spPr/>
    </dgm:pt>
    <dgm:pt modelId="{07AE9DF0-9CFE-4D16-9E48-F43D9F1EB163}" type="pres">
      <dgm:prSet presAssocID="{CD14F451-9EE3-42AE-8449-8B83B1B55F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DEABFDF2-0268-427B-94BB-0029BB721264}" type="pres">
      <dgm:prSet presAssocID="{CD14F451-9EE3-42AE-8449-8B83B1B55FF3}" presName="spaceRect" presStyleCnt="0"/>
      <dgm:spPr/>
    </dgm:pt>
    <dgm:pt modelId="{5A6E1D74-61D0-4B7C-BC38-C9A5B23E74C7}" type="pres">
      <dgm:prSet presAssocID="{CD14F451-9EE3-42AE-8449-8B83B1B55FF3}" presName="textRect" presStyleLbl="revTx" presStyleIdx="0" presStyleCnt="4">
        <dgm:presLayoutVars>
          <dgm:chMax val="1"/>
          <dgm:chPref val="1"/>
        </dgm:presLayoutVars>
      </dgm:prSet>
      <dgm:spPr/>
    </dgm:pt>
    <dgm:pt modelId="{EB310000-F819-4254-B7DF-148F24DF06D6}" type="pres">
      <dgm:prSet presAssocID="{D34434BC-E5EC-4748-8454-C111F8B59F0C}" presName="sibTrans" presStyleCnt="0"/>
      <dgm:spPr/>
    </dgm:pt>
    <dgm:pt modelId="{B61A7EE7-EBEC-4F90-B845-792BEFFEED49}" type="pres">
      <dgm:prSet presAssocID="{AE7C8C47-D51C-4F0B-8462-EF43152D927B}" presName="compNode" presStyleCnt="0"/>
      <dgm:spPr/>
    </dgm:pt>
    <dgm:pt modelId="{8EC01F58-8B6C-416B-976A-301CCD05613E}" type="pres">
      <dgm:prSet presAssocID="{AE7C8C47-D51C-4F0B-8462-EF43152D927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ber"/>
        </a:ext>
      </dgm:extLst>
    </dgm:pt>
    <dgm:pt modelId="{7D7EEC17-371D-4573-8747-0252F66B2724}" type="pres">
      <dgm:prSet presAssocID="{AE7C8C47-D51C-4F0B-8462-EF43152D927B}" presName="spaceRect" presStyleCnt="0"/>
      <dgm:spPr/>
    </dgm:pt>
    <dgm:pt modelId="{C1AC4636-3446-4611-9A1E-BF95D1C450A1}" type="pres">
      <dgm:prSet presAssocID="{AE7C8C47-D51C-4F0B-8462-EF43152D927B}" presName="textRect" presStyleLbl="revTx" presStyleIdx="1" presStyleCnt="4">
        <dgm:presLayoutVars>
          <dgm:chMax val="1"/>
          <dgm:chPref val="1"/>
        </dgm:presLayoutVars>
      </dgm:prSet>
      <dgm:spPr/>
    </dgm:pt>
    <dgm:pt modelId="{D70A1A68-881D-4D79-A35F-ECC6A0827355}" type="pres">
      <dgm:prSet presAssocID="{0B582F50-A966-4DC3-8B4C-A359DE8A43AC}" presName="sibTrans" presStyleCnt="0"/>
      <dgm:spPr/>
    </dgm:pt>
    <dgm:pt modelId="{E1AD3ACD-DF30-4966-9F75-C430313045FA}" type="pres">
      <dgm:prSet presAssocID="{8E963A65-3CD2-4ABC-B0F4-CB52CD13695A}" presName="compNode" presStyleCnt="0"/>
      <dgm:spPr/>
    </dgm:pt>
    <dgm:pt modelId="{A08C23B7-BBB0-4F84-9843-918FD8867671}" type="pres">
      <dgm:prSet presAssocID="{8E963A65-3CD2-4ABC-B0F4-CB52CD13695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shing"/>
        </a:ext>
      </dgm:extLst>
    </dgm:pt>
    <dgm:pt modelId="{CE10166A-94A1-4F8B-835B-2A83D55C693D}" type="pres">
      <dgm:prSet presAssocID="{8E963A65-3CD2-4ABC-B0F4-CB52CD13695A}" presName="spaceRect" presStyleCnt="0"/>
      <dgm:spPr/>
    </dgm:pt>
    <dgm:pt modelId="{1C122730-6BE3-4153-9A6A-C752BEDF75FA}" type="pres">
      <dgm:prSet presAssocID="{8E963A65-3CD2-4ABC-B0F4-CB52CD13695A}" presName="textRect" presStyleLbl="revTx" presStyleIdx="2" presStyleCnt="4">
        <dgm:presLayoutVars>
          <dgm:chMax val="1"/>
          <dgm:chPref val="1"/>
        </dgm:presLayoutVars>
      </dgm:prSet>
      <dgm:spPr/>
    </dgm:pt>
    <dgm:pt modelId="{11F08FE1-F420-4512-9A54-8571B4FF05B6}" type="pres">
      <dgm:prSet presAssocID="{E4531F13-84CB-43D7-95A5-D8E7450EB240}" presName="sibTrans" presStyleCnt="0"/>
      <dgm:spPr/>
    </dgm:pt>
    <dgm:pt modelId="{960E6D63-2530-4E9B-B048-25B64B686A1F}" type="pres">
      <dgm:prSet presAssocID="{321054A0-D120-4ED4-9994-5F7387556205}" presName="compNode" presStyleCnt="0"/>
      <dgm:spPr/>
    </dgm:pt>
    <dgm:pt modelId="{FE4E3361-2013-4804-AE6C-6EC0C6DBF0AC}" type="pres">
      <dgm:prSet presAssocID="{321054A0-D120-4ED4-9994-5F73875562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2F208383-8623-4666-B167-AC8468B7C9D8}" type="pres">
      <dgm:prSet presAssocID="{321054A0-D120-4ED4-9994-5F7387556205}" presName="spaceRect" presStyleCnt="0"/>
      <dgm:spPr/>
    </dgm:pt>
    <dgm:pt modelId="{7F4E9B43-5B5B-4C3D-82BA-E71378880565}" type="pres">
      <dgm:prSet presAssocID="{321054A0-D120-4ED4-9994-5F7387556205}" presName="textRect" presStyleLbl="revTx" presStyleIdx="3" presStyleCnt="4">
        <dgm:presLayoutVars>
          <dgm:chMax val="1"/>
          <dgm:chPref val="1"/>
        </dgm:presLayoutVars>
      </dgm:prSet>
      <dgm:spPr/>
    </dgm:pt>
  </dgm:ptLst>
  <dgm:cxnLst>
    <dgm:cxn modelId="{63C2DF05-6B22-437A-A533-EF4361472199}" type="presOf" srcId="{321054A0-D120-4ED4-9994-5F7387556205}" destId="{7F4E9B43-5B5B-4C3D-82BA-E71378880565}" srcOrd="0" destOrd="0" presId="urn:microsoft.com/office/officeart/2018/2/layout/IconLabelList"/>
    <dgm:cxn modelId="{0E26821D-85C8-4D21-8830-EBF14C4BBA14}" type="presOf" srcId="{A180BC4A-1E8B-4932-B0A9-88479A7E7C8C}" destId="{923274B6-B389-41BD-A825-82A02A8FA17D}" srcOrd="0" destOrd="0" presId="urn:microsoft.com/office/officeart/2018/2/layout/IconLabelList"/>
    <dgm:cxn modelId="{2216574E-9AB5-42B1-B8D3-D6D6F17524DA}" srcId="{A180BC4A-1E8B-4932-B0A9-88479A7E7C8C}" destId="{AE7C8C47-D51C-4F0B-8462-EF43152D927B}" srcOrd="1" destOrd="0" parTransId="{9705A497-C61B-4BB0-AB35-153EA500B1D4}" sibTransId="{0B582F50-A966-4DC3-8B4C-A359DE8A43AC}"/>
    <dgm:cxn modelId="{1D1E4353-40AB-414F-84D8-C38BC28A5BE8}" type="presOf" srcId="{CD14F451-9EE3-42AE-8449-8B83B1B55FF3}" destId="{5A6E1D74-61D0-4B7C-BC38-C9A5B23E74C7}" srcOrd="0" destOrd="0" presId="urn:microsoft.com/office/officeart/2018/2/layout/IconLabelList"/>
    <dgm:cxn modelId="{1606407D-B158-4FF0-9D47-C63CC4402ED9}" type="presOf" srcId="{8E963A65-3CD2-4ABC-B0F4-CB52CD13695A}" destId="{1C122730-6BE3-4153-9A6A-C752BEDF75FA}" srcOrd="0" destOrd="0" presId="urn:microsoft.com/office/officeart/2018/2/layout/IconLabelList"/>
    <dgm:cxn modelId="{DA54607F-C87E-4D49-B7A9-F4C0203F1BB1}" srcId="{A180BC4A-1E8B-4932-B0A9-88479A7E7C8C}" destId="{8E963A65-3CD2-4ABC-B0F4-CB52CD13695A}" srcOrd="2" destOrd="0" parTransId="{203164B7-9BF2-496D-A2BD-879F0467F9D0}" sibTransId="{E4531F13-84CB-43D7-95A5-D8E7450EB240}"/>
    <dgm:cxn modelId="{2D125BA5-A4ED-44B9-B6D6-5DD5A96E9A3E}" type="presOf" srcId="{AE7C8C47-D51C-4F0B-8462-EF43152D927B}" destId="{C1AC4636-3446-4611-9A1E-BF95D1C450A1}" srcOrd="0" destOrd="0" presId="urn:microsoft.com/office/officeart/2018/2/layout/IconLabelList"/>
    <dgm:cxn modelId="{DDC973BB-2591-45FB-B419-A4AC7E956160}" srcId="{A180BC4A-1E8B-4932-B0A9-88479A7E7C8C}" destId="{321054A0-D120-4ED4-9994-5F7387556205}" srcOrd="3" destOrd="0" parTransId="{881BE883-F993-4B6E-AC08-570B5533F16A}" sibTransId="{C0930704-35B4-430C-B8DB-798F424465BE}"/>
    <dgm:cxn modelId="{723B83FB-CDA9-47C3-9CFE-7E6ECAABC560}" srcId="{A180BC4A-1E8B-4932-B0A9-88479A7E7C8C}" destId="{CD14F451-9EE3-42AE-8449-8B83B1B55FF3}" srcOrd="0" destOrd="0" parTransId="{25681013-CA94-4FD3-8A03-92C866739F79}" sibTransId="{D34434BC-E5EC-4748-8454-C111F8B59F0C}"/>
    <dgm:cxn modelId="{8389A1D4-5BD6-4E5F-9394-DA57AEC173A7}" type="presParOf" srcId="{923274B6-B389-41BD-A825-82A02A8FA17D}" destId="{53F1D901-8247-4EC9-928A-66CD56019DD2}" srcOrd="0" destOrd="0" presId="urn:microsoft.com/office/officeart/2018/2/layout/IconLabelList"/>
    <dgm:cxn modelId="{0EDE4DB4-F853-4354-BA8A-26F131A5E93D}" type="presParOf" srcId="{53F1D901-8247-4EC9-928A-66CD56019DD2}" destId="{07AE9DF0-9CFE-4D16-9E48-F43D9F1EB163}" srcOrd="0" destOrd="0" presId="urn:microsoft.com/office/officeart/2018/2/layout/IconLabelList"/>
    <dgm:cxn modelId="{FB5E28B3-6ECB-42AD-8F53-A1D62E25B955}" type="presParOf" srcId="{53F1D901-8247-4EC9-928A-66CD56019DD2}" destId="{DEABFDF2-0268-427B-94BB-0029BB721264}" srcOrd="1" destOrd="0" presId="urn:microsoft.com/office/officeart/2018/2/layout/IconLabelList"/>
    <dgm:cxn modelId="{051A5D53-7DF5-4C2A-B8A6-3B91E30EBE23}" type="presParOf" srcId="{53F1D901-8247-4EC9-928A-66CD56019DD2}" destId="{5A6E1D74-61D0-4B7C-BC38-C9A5B23E74C7}" srcOrd="2" destOrd="0" presId="urn:microsoft.com/office/officeart/2018/2/layout/IconLabelList"/>
    <dgm:cxn modelId="{06B99E22-56BE-4675-A3C6-9561A2D5CB9E}" type="presParOf" srcId="{923274B6-B389-41BD-A825-82A02A8FA17D}" destId="{EB310000-F819-4254-B7DF-148F24DF06D6}" srcOrd="1" destOrd="0" presId="urn:microsoft.com/office/officeart/2018/2/layout/IconLabelList"/>
    <dgm:cxn modelId="{019E6004-6620-4E07-8CCF-B722C6483DEF}" type="presParOf" srcId="{923274B6-B389-41BD-A825-82A02A8FA17D}" destId="{B61A7EE7-EBEC-4F90-B845-792BEFFEED49}" srcOrd="2" destOrd="0" presId="urn:microsoft.com/office/officeart/2018/2/layout/IconLabelList"/>
    <dgm:cxn modelId="{17FA154B-BDAB-4EA0-8E44-B2D6707532F6}" type="presParOf" srcId="{B61A7EE7-EBEC-4F90-B845-792BEFFEED49}" destId="{8EC01F58-8B6C-416B-976A-301CCD05613E}" srcOrd="0" destOrd="0" presId="urn:microsoft.com/office/officeart/2018/2/layout/IconLabelList"/>
    <dgm:cxn modelId="{40EB3B92-044F-471F-B8AE-489DA6E4A132}" type="presParOf" srcId="{B61A7EE7-EBEC-4F90-B845-792BEFFEED49}" destId="{7D7EEC17-371D-4573-8747-0252F66B2724}" srcOrd="1" destOrd="0" presId="urn:microsoft.com/office/officeart/2018/2/layout/IconLabelList"/>
    <dgm:cxn modelId="{58744C1B-0F27-401E-B2B4-60504B1932D2}" type="presParOf" srcId="{B61A7EE7-EBEC-4F90-B845-792BEFFEED49}" destId="{C1AC4636-3446-4611-9A1E-BF95D1C450A1}" srcOrd="2" destOrd="0" presId="urn:microsoft.com/office/officeart/2018/2/layout/IconLabelList"/>
    <dgm:cxn modelId="{F1EA246D-9E1F-4AD6-A7DF-918B6BA2EFA8}" type="presParOf" srcId="{923274B6-B389-41BD-A825-82A02A8FA17D}" destId="{D70A1A68-881D-4D79-A35F-ECC6A0827355}" srcOrd="3" destOrd="0" presId="urn:microsoft.com/office/officeart/2018/2/layout/IconLabelList"/>
    <dgm:cxn modelId="{B3CD5879-DD06-4323-8EC2-DB9658B23EBD}" type="presParOf" srcId="{923274B6-B389-41BD-A825-82A02A8FA17D}" destId="{E1AD3ACD-DF30-4966-9F75-C430313045FA}" srcOrd="4" destOrd="0" presId="urn:microsoft.com/office/officeart/2018/2/layout/IconLabelList"/>
    <dgm:cxn modelId="{48F1E4AD-D4C4-40D5-89EF-7B5ED0F2FDA1}" type="presParOf" srcId="{E1AD3ACD-DF30-4966-9F75-C430313045FA}" destId="{A08C23B7-BBB0-4F84-9843-918FD8867671}" srcOrd="0" destOrd="0" presId="urn:microsoft.com/office/officeart/2018/2/layout/IconLabelList"/>
    <dgm:cxn modelId="{EA046E7E-0166-411A-80B1-25CE8C961DA3}" type="presParOf" srcId="{E1AD3ACD-DF30-4966-9F75-C430313045FA}" destId="{CE10166A-94A1-4F8B-835B-2A83D55C693D}" srcOrd="1" destOrd="0" presId="urn:microsoft.com/office/officeart/2018/2/layout/IconLabelList"/>
    <dgm:cxn modelId="{113C6CE2-F35B-4303-A200-1BF003C8B53B}" type="presParOf" srcId="{E1AD3ACD-DF30-4966-9F75-C430313045FA}" destId="{1C122730-6BE3-4153-9A6A-C752BEDF75FA}" srcOrd="2" destOrd="0" presId="urn:microsoft.com/office/officeart/2018/2/layout/IconLabelList"/>
    <dgm:cxn modelId="{A00B16CA-4A6B-4335-A9B2-7BC6D8CDEF1A}" type="presParOf" srcId="{923274B6-B389-41BD-A825-82A02A8FA17D}" destId="{11F08FE1-F420-4512-9A54-8571B4FF05B6}" srcOrd="5" destOrd="0" presId="urn:microsoft.com/office/officeart/2018/2/layout/IconLabelList"/>
    <dgm:cxn modelId="{BBD229CA-B78E-466D-B960-52EDA2741AAD}" type="presParOf" srcId="{923274B6-B389-41BD-A825-82A02A8FA17D}" destId="{960E6D63-2530-4E9B-B048-25B64B686A1F}" srcOrd="6" destOrd="0" presId="urn:microsoft.com/office/officeart/2018/2/layout/IconLabelList"/>
    <dgm:cxn modelId="{8EFD7031-644F-4E98-A43B-CF75BAD0AF4D}" type="presParOf" srcId="{960E6D63-2530-4E9B-B048-25B64B686A1F}" destId="{FE4E3361-2013-4804-AE6C-6EC0C6DBF0AC}" srcOrd="0" destOrd="0" presId="urn:microsoft.com/office/officeart/2018/2/layout/IconLabelList"/>
    <dgm:cxn modelId="{B1B0F478-D1BD-44E9-BCDC-067833785986}" type="presParOf" srcId="{960E6D63-2530-4E9B-B048-25B64B686A1F}" destId="{2F208383-8623-4666-B167-AC8468B7C9D8}" srcOrd="1" destOrd="0" presId="urn:microsoft.com/office/officeart/2018/2/layout/IconLabelList"/>
    <dgm:cxn modelId="{881EBB3B-2068-4354-B2F5-85ACC8E47AAD}" type="presParOf" srcId="{960E6D63-2530-4E9B-B048-25B64B686A1F}" destId="{7F4E9B43-5B5B-4C3D-82BA-E7137888056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BCADD7-2E8B-4C18-BB08-3E15B966A6D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E6DA21D-FA85-4411-A421-270F473D3E87}">
      <dgm:prSet/>
      <dgm:spPr/>
      <dgm:t>
        <a:bodyPr/>
        <a:lstStyle/>
        <a:p>
          <a:r>
            <a:rPr lang="en-GB"/>
            <a:t>Anonymity</a:t>
          </a:r>
          <a:endParaRPr lang="en-US"/>
        </a:p>
      </dgm:t>
    </dgm:pt>
    <dgm:pt modelId="{86F9DD7B-985A-4F17-9DD3-DEDFDCD4CE0D}" type="parTrans" cxnId="{F11EBA77-9C80-4BE6-9DCE-7851C8C4D6C3}">
      <dgm:prSet/>
      <dgm:spPr/>
      <dgm:t>
        <a:bodyPr/>
        <a:lstStyle/>
        <a:p>
          <a:endParaRPr lang="en-US"/>
        </a:p>
      </dgm:t>
    </dgm:pt>
    <dgm:pt modelId="{3FEA2950-6A50-4141-A680-F67386ECF045}" type="sibTrans" cxnId="{F11EBA77-9C80-4BE6-9DCE-7851C8C4D6C3}">
      <dgm:prSet/>
      <dgm:spPr/>
      <dgm:t>
        <a:bodyPr/>
        <a:lstStyle/>
        <a:p>
          <a:endParaRPr lang="en-US"/>
        </a:p>
      </dgm:t>
    </dgm:pt>
    <dgm:pt modelId="{913B7F4E-4369-49E1-B479-5A068DD91E97}">
      <dgm:prSet/>
      <dgm:spPr/>
      <dgm:t>
        <a:bodyPr/>
        <a:lstStyle/>
        <a:p>
          <a:r>
            <a:rPr lang="en-GB"/>
            <a:t>Unstoppable</a:t>
          </a:r>
          <a:endParaRPr lang="en-US"/>
        </a:p>
      </dgm:t>
    </dgm:pt>
    <dgm:pt modelId="{674B6C8C-CCAA-486C-90C7-49BC175B35F1}" type="parTrans" cxnId="{616C2A10-FC40-4582-BEAA-5B8BEA975018}">
      <dgm:prSet/>
      <dgm:spPr/>
      <dgm:t>
        <a:bodyPr/>
        <a:lstStyle/>
        <a:p>
          <a:endParaRPr lang="en-US"/>
        </a:p>
      </dgm:t>
    </dgm:pt>
    <dgm:pt modelId="{AC7F59BD-C7B6-47B2-8753-036E5CB43468}" type="sibTrans" cxnId="{616C2A10-FC40-4582-BEAA-5B8BEA975018}">
      <dgm:prSet/>
      <dgm:spPr/>
      <dgm:t>
        <a:bodyPr/>
        <a:lstStyle/>
        <a:p>
          <a:endParaRPr lang="en-US"/>
        </a:p>
      </dgm:t>
    </dgm:pt>
    <dgm:pt modelId="{2FDD2D98-5BBA-4BD5-9B74-7B319DB8DA23}">
      <dgm:prSet/>
      <dgm:spPr/>
      <dgm:t>
        <a:bodyPr/>
        <a:lstStyle/>
        <a:p>
          <a:r>
            <a:rPr lang="en-GB"/>
            <a:t>False sense of trustworthiness</a:t>
          </a:r>
          <a:endParaRPr lang="en-US"/>
        </a:p>
      </dgm:t>
    </dgm:pt>
    <dgm:pt modelId="{393C3E3F-2CD9-4EE0-9BBE-1CC14A3E6EE7}" type="parTrans" cxnId="{3DE6BF2D-ACDD-489E-8524-150821A87C33}">
      <dgm:prSet/>
      <dgm:spPr/>
      <dgm:t>
        <a:bodyPr/>
        <a:lstStyle/>
        <a:p>
          <a:endParaRPr lang="en-US"/>
        </a:p>
      </dgm:t>
    </dgm:pt>
    <dgm:pt modelId="{F98DFC0F-24AD-48FB-B2FF-CC2585141057}" type="sibTrans" cxnId="{3DE6BF2D-ACDD-489E-8524-150821A87C33}">
      <dgm:prSet/>
      <dgm:spPr/>
      <dgm:t>
        <a:bodyPr/>
        <a:lstStyle/>
        <a:p>
          <a:endParaRPr lang="en-US"/>
        </a:p>
      </dgm:t>
    </dgm:pt>
    <dgm:pt modelId="{BD97D2A9-AA20-43D2-BF71-BA2499ADB2F9}" type="pres">
      <dgm:prSet presAssocID="{FEBCADD7-2E8B-4C18-BB08-3E15B966A6DA}" presName="root" presStyleCnt="0">
        <dgm:presLayoutVars>
          <dgm:dir/>
          <dgm:resizeHandles val="exact"/>
        </dgm:presLayoutVars>
      </dgm:prSet>
      <dgm:spPr/>
    </dgm:pt>
    <dgm:pt modelId="{AAFBF0CF-15E9-4FC0-9953-200D78BAD58C}" type="pres">
      <dgm:prSet presAssocID="{0E6DA21D-FA85-4411-A421-270F473D3E87}" presName="compNode" presStyleCnt="0"/>
      <dgm:spPr/>
    </dgm:pt>
    <dgm:pt modelId="{7509209A-A7F6-4227-9518-30BC1AFB17A6}" type="pres">
      <dgm:prSet presAssocID="{0E6DA21D-FA85-4411-A421-270F473D3E87}" presName="bgRect" presStyleLbl="bgShp" presStyleIdx="0" presStyleCnt="3"/>
      <dgm:spPr/>
    </dgm:pt>
    <dgm:pt modelId="{34E24587-DF51-44F8-B584-BACA3A63ADAD}" type="pres">
      <dgm:prSet presAssocID="{0E6DA21D-FA85-4411-A421-270F473D3E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EDDF515-AB48-4251-8CFB-035857366B9A}" type="pres">
      <dgm:prSet presAssocID="{0E6DA21D-FA85-4411-A421-270F473D3E87}" presName="spaceRect" presStyleCnt="0"/>
      <dgm:spPr/>
    </dgm:pt>
    <dgm:pt modelId="{6F089883-3549-4E44-AD81-D6AC87D04C8F}" type="pres">
      <dgm:prSet presAssocID="{0E6DA21D-FA85-4411-A421-270F473D3E87}" presName="parTx" presStyleLbl="revTx" presStyleIdx="0" presStyleCnt="3">
        <dgm:presLayoutVars>
          <dgm:chMax val="0"/>
          <dgm:chPref val="0"/>
        </dgm:presLayoutVars>
      </dgm:prSet>
      <dgm:spPr/>
    </dgm:pt>
    <dgm:pt modelId="{324C7F64-BF8F-4747-B857-1B9C018D59B2}" type="pres">
      <dgm:prSet presAssocID="{3FEA2950-6A50-4141-A680-F67386ECF045}" presName="sibTrans" presStyleCnt="0"/>
      <dgm:spPr/>
    </dgm:pt>
    <dgm:pt modelId="{73B05339-26FB-4F6D-95A4-B8C099BEBB9F}" type="pres">
      <dgm:prSet presAssocID="{913B7F4E-4369-49E1-B479-5A068DD91E97}" presName="compNode" presStyleCnt="0"/>
      <dgm:spPr/>
    </dgm:pt>
    <dgm:pt modelId="{48F431EB-2C98-48C7-8695-C99B401A5CB4}" type="pres">
      <dgm:prSet presAssocID="{913B7F4E-4369-49E1-B479-5A068DD91E97}" presName="bgRect" presStyleLbl="bgShp" presStyleIdx="1" presStyleCnt="3"/>
      <dgm:spPr/>
    </dgm:pt>
    <dgm:pt modelId="{0A22286C-912E-4394-81F7-EBF56D2CDD7C}" type="pres">
      <dgm:prSet presAssocID="{913B7F4E-4369-49E1-B479-5A068DD91E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bolt"/>
        </a:ext>
      </dgm:extLst>
    </dgm:pt>
    <dgm:pt modelId="{31FBE0AC-A411-4840-AE49-92BE0FAFD24E}" type="pres">
      <dgm:prSet presAssocID="{913B7F4E-4369-49E1-B479-5A068DD91E97}" presName="spaceRect" presStyleCnt="0"/>
      <dgm:spPr/>
    </dgm:pt>
    <dgm:pt modelId="{3018BFAF-1934-41FA-BC96-3C3666E869E1}" type="pres">
      <dgm:prSet presAssocID="{913B7F4E-4369-49E1-B479-5A068DD91E97}" presName="parTx" presStyleLbl="revTx" presStyleIdx="1" presStyleCnt="3">
        <dgm:presLayoutVars>
          <dgm:chMax val="0"/>
          <dgm:chPref val="0"/>
        </dgm:presLayoutVars>
      </dgm:prSet>
      <dgm:spPr/>
    </dgm:pt>
    <dgm:pt modelId="{E018B69F-88D3-47C6-AF27-A7192DB73913}" type="pres">
      <dgm:prSet presAssocID="{AC7F59BD-C7B6-47B2-8753-036E5CB43468}" presName="sibTrans" presStyleCnt="0"/>
      <dgm:spPr/>
    </dgm:pt>
    <dgm:pt modelId="{A9D155BC-0E27-4A35-A38E-EEBAD6DF4C59}" type="pres">
      <dgm:prSet presAssocID="{2FDD2D98-5BBA-4BD5-9B74-7B319DB8DA23}" presName="compNode" presStyleCnt="0"/>
      <dgm:spPr/>
    </dgm:pt>
    <dgm:pt modelId="{DF3641BB-1CB2-4E27-BB7F-0C85D2298B93}" type="pres">
      <dgm:prSet presAssocID="{2FDD2D98-5BBA-4BD5-9B74-7B319DB8DA23}" presName="bgRect" presStyleLbl="bgShp" presStyleIdx="2" presStyleCnt="3"/>
      <dgm:spPr/>
    </dgm:pt>
    <dgm:pt modelId="{00C5E016-C1CE-4980-9FF5-27B5437582ED}" type="pres">
      <dgm:prSet presAssocID="{2FDD2D98-5BBA-4BD5-9B74-7B319DB8DA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s Up Sign"/>
        </a:ext>
      </dgm:extLst>
    </dgm:pt>
    <dgm:pt modelId="{72CD401A-236A-4CBC-A7BC-9F00F442EE1A}" type="pres">
      <dgm:prSet presAssocID="{2FDD2D98-5BBA-4BD5-9B74-7B319DB8DA23}" presName="spaceRect" presStyleCnt="0"/>
      <dgm:spPr/>
    </dgm:pt>
    <dgm:pt modelId="{2A1FD0A2-F3BC-448B-83C9-FC1AC6805E2D}" type="pres">
      <dgm:prSet presAssocID="{2FDD2D98-5BBA-4BD5-9B74-7B319DB8DA23}" presName="parTx" presStyleLbl="revTx" presStyleIdx="2" presStyleCnt="3">
        <dgm:presLayoutVars>
          <dgm:chMax val="0"/>
          <dgm:chPref val="0"/>
        </dgm:presLayoutVars>
      </dgm:prSet>
      <dgm:spPr/>
    </dgm:pt>
  </dgm:ptLst>
  <dgm:cxnLst>
    <dgm:cxn modelId="{B4F8640C-DBE4-4ADB-8546-A58AD44053FB}" type="presOf" srcId="{0E6DA21D-FA85-4411-A421-270F473D3E87}" destId="{6F089883-3549-4E44-AD81-D6AC87D04C8F}" srcOrd="0" destOrd="0" presId="urn:microsoft.com/office/officeart/2018/2/layout/IconVerticalSolidList"/>
    <dgm:cxn modelId="{616C2A10-FC40-4582-BEAA-5B8BEA975018}" srcId="{FEBCADD7-2E8B-4C18-BB08-3E15B966A6DA}" destId="{913B7F4E-4369-49E1-B479-5A068DD91E97}" srcOrd="1" destOrd="0" parTransId="{674B6C8C-CCAA-486C-90C7-49BC175B35F1}" sibTransId="{AC7F59BD-C7B6-47B2-8753-036E5CB43468}"/>
    <dgm:cxn modelId="{3DE6BF2D-ACDD-489E-8524-150821A87C33}" srcId="{FEBCADD7-2E8B-4C18-BB08-3E15B966A6DA}" destId="{2FDD2D98-5BBA-4BD5-9B74-7B319DB8DA23}" srcOrd="2" destOrd="0" parTransId="{393C3E3F-2CD9-4EE0-9BBE-1CC14A3E6EE7}" sibTransId="{F98DFC0F-24AD-48FB-B2FF-CC2585141057}"/>
    <dgm:cxn modelId="{F11EBA77-9C80-4BE6-9DCE-7851C8C4D6C3}" srcId="{FEBCADD7-2E8B-4C18-BB08-3E15B966A6DA}" destId="{0E6DA21D-FA85-4411-A421-270F473D3E87}" srcOrd="0" destOrd="0" parTransId="{86F9DD7B-985A-4F17-9DD3-DEDFDCD4CE0D}" sibTransId="{3FEA2950-6A50-4141-A680-F67386ECF045}"/>
    <dgm:cxn modelId="{CBCB7E88-1D14-41F5-88C9-74DAAF62952A}" type="presOf" srcId="{2FDD2D98-5BBA-4BD5-9B74-7B319DB8DA23}" destId="{2A1FD0A2-F3BC-448B-83C9-FC1AC6805E2D}" srcOrd="0" destOrd="0" presId="urn:microsoft.com/office/officeart/2018/2/layout/IconVerticalSolidList"/>
    <dgm:cxn modelId="{244EEBAC-D31F-4C4E-B548-CE89DF038D9A}" type="presOf" srcId="{913B7F4E-4369-49E1-B479-5A068DD91E97}" destId="{3018BFAF-1934-41FA-BC96-3C3666E869E1}" srcOrd="0" destOrd="0" presId="urn:microsoft.com/office/officeart/2018/2/layout/IconVerticalSolidList"/>
    <dgm:cxn modelId="{39835FC7-860D-4364-93CE-E2B8473A8A94}" type="presOf" srcId="{FEBCADD7-2E8B-4C18-BB08-3E15B966A6DA}" destId="{BD97D2A9-AA20-43D2-BF71-BA2499ADB2F9}" srcOrd="0" destOrd="0" presId="urn:microsoft.com/office/officeart/2018/2/layout/IconVerticalSolidList"/>
    <dgm:cxn modelId="{5E4BBBFE-D624-45DB-BBF1-9293D70F4D94}" type="presParOf" srcId="{BD97D2A9-AA20-43D2-BF71-BA2499ADB2F9}" destId="{AAFBF0CF-15E9-4FC0-9953-200D78BAD58C}" srcOrd="0" destOrd="0" presId="urn:microsoft.com/office/officeart/2018/2/layout/IconVerticalSolidList"/>
    <dgm:cxn modelId="{9E5310D5-3532-43D8-8789-60D4E0D1E540}" type="presParOf" srcId="{AAFBF0CF-15E9-4FC0-9953-200D78BAD58C}" destId="{7509209A-A7F6-4227-9518-30BC1AFB17A6}" srcOrd="0" destOrd="0" presId="urn:microsoft.com/office/officeart/2018/2/layout/IconVerticalSolidList"/>
    <dgm:cxn modelId="{C498AC50-98F5-4D8C-ADB8-FA2195734501}" type="presParOf" srcId="{AAFBF0CF-15E9-4FC0-9953-200D78BAD58C}" destId="{34E24587-DF51-44F8-B584-BACA3A63ADAD}" srcOrd="1" destOrd="0" presId="urn:microsoft.com/office/officeart/2018/2/layout/IconVerticalSolidList"/>
    <dgm:cxn modelId="{FE84F0AC-968A-454D-AD3F-1760C3792A81}" type="presParOf" srcId="{AAFBF0CF-15E9-4FC0-9953-200D78BAD58C}" destId="{2EDDF515-AB48-4251-8CFB-035857366B9A}" srcOrd="2" destOrd="0" presId="urn:microsoft.com/office/officeart/2018/2/layout/IconVerticalSolidList"/>
    <dgm:cxn modelId="{082B45EF-0348-4231-9C3D-13021C26E19C}" type="presParOf" srcId="{AAFBF0CF-15E9-4FC0-9953-200D78BAD58C}" destId="{6F089883-3549-4E44-AD81-D6AC87D04C8F}" srcOrd="3" destOrd="0" presId="urn:microsoft.com/office/officeart/2018/2/layout/IconVerticalSolidList"/>
    <dgm:cxn modelId="{790A5C79-F130-4C9E-8993-D3200D6474D4}" type="presParOf" srcId="{BD97D2A9-AA20-43D2-BF71-BA2499ADB2F9}" destId="{324C7F64-BF8F-4747-B857-1B9C018D59B2}" srcOrd="1" destOrd="0" presId="urn:microsoft.com/office/officeart/2018/2/layout/IconVerticalSolidList"/>
    <dgm:cxn modelId="{F00AB007-4B10-471A-8151-D57C66F00B6D}" type="presParOf" srcId="{BD97D2A9-AA20-43D2-BF71-BA2499ADB2F9}" destId="{73B05339-26FB-4F6D-95A4-B8C099BEBB9F}" srcOrd="2" destOrd="0" presId="urn:microsoft.com/office/officeart/2018/2/layout/IconVerticalSolidList"/>
    <dgm:cxn modelId="{8183ADA3-9731-47BA-A76A-8DDB33A90D24}" type="presParOf" srcId="{73B05339-26FB-4F6D-95A4-B8C099BEBB9F}" destId="{48F431EB-2C98-48C7-8695-C99B401A5CB4}" srcOrd="0" destOrd="0" presId="urn:microsoft.com/office/officeart/2018/2/layout/IconVerticalSolidList"/>
    <dgm:cxn modelId="{5FCA6A5E-9F13-447F-8CEA-A31D517E57EC}" type="presParOf" srcId="{73B05339-26FB-4F6D-95A4-B8C099BEBB9F}" destId="{0A22286C-912E-4394-81F7-EBF56D2CDD7C}" srcOrd="1" destOrd="0" presId="urn:microsoft.com/office/officeart/2018/2/layout/IconVerticalSolidList"/>
    <dgm:cxn modelId="{2AF4887E-A96D-47D5-A243-3C9212B3D722}" type="presParOf" srcId="{73B05339-26FB-4F6D-95A4-B8C099BEBB9F}" destId="{31FBE0AC-A411-4840-AE49-92BE0FAFD24E}" srcOrd="2" destOrd="0" presId="urn:microsoft.com/office/officeart/2018/2/layout/IconVerticalSolidList"/>
    <dgm:cxn modelId="{E03107CF-A794-4DE5-8FAD-C18CCBAA2D7E}" type="presParOf" srcId="{73B05339-26FB-4F6D-95A4-B8C099BEBB9F}" destId="{3018BFAF-1934-41FA-BC96-3C3666E869E1}" srcOrd="3" destOrd="0" presId="urn:microsoft.com/office/officeart/2018/2/layout/IconVerticalSolidList"/>
    <dgm:cxn modelId="{F7A48CFB-97F3-48EB-A5D4-039EDD6389C7}" type="presParOf" srcId="{BD97D2A9-AA20-43D2-BF71-BA2499ADB2F9}" destId="{E018B69F-88D3-47C6-AF27-A7192DB73913}" srcOrd="3" destOrd="0" presId="urn:microsoft.com/office/officeart/2018/2/layout/IconVerticalSolidList"/>
    <dgm:cxn modelId="{1BF2024B-8084-48EE-82B0-836195A9B12D}" type="presParOf" srcId="{BD97D2A9-AA20-43D2-BF71-BA2499ADB2F9}" destId="{A9D155BC-0E27-4A35-A38E-EEBAD6DF4C59}" srcOrd="4" destOrd="0" presId="urn:microsoft.com/office/officeart/2018/2/layout/IconVerticalSolidList"/>
    <dgm:cxn modelId="{AADCD6A2-9ACF-4745-9CC9-6B406E23686E}" type="presParOf" srcId="{A9D155BC-0E27-4A35-A38E-EEBAD6DF4C59}" destId="{DF3641BB-1CB2-4E27-BB7F-0C85D2298B93}" srcOrd="0" destOrd="0" presId="urn:microsoft.com/office/officeart/2018/2/layout/IconVerticalSolidList"/>
    <dgm:cxn modelId="{3DE206BB-063F-4017-9F5B-00710FC1A367}" type="presParOf" srcId="{A9D155BC-0E27-4A35-A38E-EEBAD6DF4C59}" destId="{00C5E016-C1CE-4980-9FF5-27B5437582ED}" srcOrd="1" destOrd="0" presId="urn:microsoft.com/office/officeart/2018/2/layout/IconVerticalSolidList"/>
    <dgm:cxn modelId="{937B52CC-E922-454E-B3EA-AB72BE102B78}" type="presParOf" srcId="{A9D155BC-0E27-4A35-A38E-EEBAD6DF4C59}" destId="{72CD401A-236A-4CBC-A7BC-9F00F442EE1A}" srcOrd="2" destOrd="0" presId="urn:microsoft.com/office/officeart/2018/2/layout/IconVerticalSolidList"/>
    <dgm:cxn modelId="{8D7CAE91-B13E-407A-92C8-880C2204911B}" type="presParOf" srcId="{A9D155BC-0E27-4A35-A38E-EEBAD6DF4C59}" destId="{2A1FD0A2-F3BC-448B-83C9-FC1AC6805E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F8F9D7-0F2E-4C85-8D4D-1115B87C758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8339A-391F-41E2-943B-9CB8C7491E03}">
      <dgm:prSet/>
      <dgm:spPr/>
      <dgm:t>
        <a:bodyPr/>
        <a:lstStyle/>
        <a:p>
          <a:pPr>
            <a:lnSpc>
              <a:spcPct val="100000"/>
            </a:lnSpc>
          </a:pPr>
          <a:r>
            <a:rPr lang="en-GB" dirty="0"/>
            <a:t>Still widely adopted practice for the detection of fraud.</a:t>
          </a:r>
          <a:endParaRPr lang="en-US" dirty="0"/>
        </a:p>
      </dgm:t>
    </dgm:pt>
    <dgm:pt modelId="{05E133C8-E4EF-475B-983B-219D227EB4E2}" type="parTrans" cxnId="{7404C5F0-D496-40A6-981D-45C5D2882C81}">
      <dgm:prSet/>
      <dgm:spPr/>
      <dgm:t>
        <a:bodyPr/>
        <a:lstStyle/>
        <a:p>
          <a:endParaRPr lang="en-US"/>
        </a:p>
      </dgm:t>
    </dgm:pt>
    <dgm:pt modelId="{82133D04-402A-48E7-A458-93481F77CAB5}" type="sibTrans" cxnId="{7404C5F0-D496-40A6-981D-45C5D2882C81}">
      <dgm:prSet/>
      <dgm:spPr/>
      <dgm:t>
        <a:bodyPr/>
        <a:lstStyle/>
        <a:p>
          <a:endParaRPr lang="en-US"/>
        </a:p>
      </dgm:t>
    </dgm:pt>
    <dgm:pt modelId="{C09ADAA4-BD58-4933-9DF0-F4AE39FAD40E}">
      <dgm:prSet/>
      <dgm:spPr/>
      <dgm:t>
        <a:bodyPr/>
        <a:lstStyle/>
        <a:p>
          <a:pPr>
            <a:lnSpc>
              <a:spcPct val="100000"/>
            </a:lnSpc>
          </a:pPr>
          <a:r>
            <a:rPr lang="en-GB" dirty="0"/>
            <a:t>In 2017 CyberSource reported that 79% of North American businesses conduct ad-hoc manual reviews while only 25% manually review all executed orders. Of these 25%, 89% are then formally accepted by the respective businesses.</a:t>
          </a:r>
          <a:endParaRPr lang="en-US" dirty="0"/>
        </a:p>
      </dgm:t>
    </dgm:pt>
    <dgm:pt modelId="{3042808D-DFA3-4FE0-8DEC-0991F6D252D5}" type="parTrans" cxnId="{4E5B8649-9AC7-4413-AEC8-27B568D2749F}">
      <dgm:prSet/>
      <dgm:spPr/>
      <dgm:t>
        <a:bodyPr/>
        <a:lstStyle/>
        <a:p>
          <a:endParaRPr lang="en-US"/>
        </a:p>
      </dgm:t>
    </dgm:pt>
    <dgm:pt modelId="{B4C7E754-6258-426B-BD37-5A2929BFD61B}" type="sibTrans" cxnId="{4E5B8649-9AC7-4413-AEC8-27B568D2749F}">
      <dgm:prSet/>
      <dgm:spPr/>
      <dgm:t>
        <a:bodyPr/>
        <a:lstStyle/>
        <a:p>
          <a:endParaRPr lang="en-US"/>
        </a:p>
      </dgm:t>
    </dgm:pt>
    <dgm:pt modelId="{E035255D-BC7D-4A88-B337-36E48540228C}">
      <dgm:prSet/>
      <dgm:spPr/>
      <dgm:t>
        <a:bodyPr/>
        <a:lstStyle/>
        <a:p>
          <a:pPr>
            <a:lnSpc>
              <a:spcPct val="100000"/>
            </a:lnSpc>
          </a:pPr>
          <a:r>
            <a:rPr lang="en-GB" dirty="0"/>
            <a:t>Waste of time, money and resources.</a:t>
          </a:r>
          <a:endParaRPr lang="en-US" dirty="0"/>
        </a:p>
      </dgm:t>
    </dgm:pt>
    <dgm:pt modelId="{22F08997-6520-4C19-822D-37A94408FA98}" type="parTrans" cxnId="{783003C5-6157-49DA-896D-3F4904E3FCA2}">
      <dgm:prSet/>
      <dgm:spPr/>
      <dgm:t>
        <a:bodyPr/>
        <a:lstStyle/>
        <a:p>
          <a:endParaRPr lang="en-US"/>
        </a:p>
      </dgm:t>
    </dgm:pt>
    <dgm:pt modelId="{1A40A310-03F9-4015-A32B-5DA4F91F72F9}" type="sibTrans" cxnId="{783003C5-6157-49DA-896D-3F4904E3FCA2}">
      <dgm:prSet/>
      <dgm:spPr/>
      <dgm:t>
        <a:bodyPr/>
        <a:lstStyle/>
        <a:p>
          <a:endParaRPr lang="en-US"/>
        </a:p>
      </dgm:t>
    </dgm:pt>
    <dgm:pt modelId="{051FEF23-18B5-4126-AFA9-207C8C0B1D82}" type="pres">
      <dgm:prSet presAssocID="{F3F8F9D7-0F2E-4C85-8D4D-1115B87C7582}" presName="root" presStyleCnt="0">
        <dgm:presLayoutVars>
          <dgm:dir/>
          <dgm:resizeHandles val="exact"/>
        </dgm:presLayoutVars>
      </dgm:prSet>
      <dgm:spPr/>
    </dgm:pt>
    <dgm:pt modelId="{1B3A3B2D-D5DB-4437-801A-35DB8345CF77}" type="pres">
      <dgm:prSet presAssocID="{4858339A-391F-41E2-943B-9CB8C7491E03}" presName="compNode" presStyleCnt="0"/>
      <dgm:spPr/>
    </dgm:pt>
    <dgm:pt modelId="{0A494EAA-AC12-4456-9FF3-A7A2EE375368}" type="pres">
      <dgm:prSet presAssocID="{4858339A-391F-41E2-943B-9CB8C7491E03}" presName="bgRect" presStyleLbl="bgShp" presStyleIdx="0" presStyleCnt="3"/>
      <dgm:spPr/>
    </dgm:pt>
    <dgm:pt modelId="{4FACA6F5-C347-41E1-98AB-5C103F6C3231}" type="pres">
      <dgm:prSet presAssocID="{4858339A-391F-41E2-943B-9CB8C7491E0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8C6269F5-12FB-4525-AD86-8006075BEE0A}" type="pres">
      <dgm:prSet presAssocID="{4858339A-391F-41E2-943B-9CB8C7491E03}" presName="spaceRect" presStyleCnt="0"/>
      <dgm:spPr/>
    </dgm:pt>
    <dgm:pt modelId="{69689DB9-F2E5-4EE3-A142-FA76FE26F2F9}" type="pres">
      <dgm:prSet presAssocID="{4858339A-391F-41E2-943B-9CB8C7491E03}" presName="parTx" presStyleLbl="revTx" presStyleIdx="0" presStyleCnt="3">
        <dgm:presLayoutVars>
          <dgm:chMax val="0"/>
          <dgm:chPref val="0"/>
        </dgm:presLayoutVars>
      </dgm:prSet>
      <dgm:spPr/>
    </dgm:pt>
    <dgm:pt modelId="{C5C2F050-833C-44A8-B939-AD138B7D17C1}" type="pres">
      <dgm:prSet presAssocID="{82133D04-402A-48E7-A458-93481F77CAB5}" presName="sibTrans" presStyleCnt="0"/>
      <dgm:spPr/>
    </dgm:pt>
    <dgm:pt modelId="{E30D53E2-A778-429F-8234-B3058534E140}" type="pres">
      <dgm:prSet presAssocID="{C09ADAA4-BD58-4933-9DF0-F4AE39FAD40E}" presName="compNode" presStyleCnt="0"/>
      <dgm:spPr/>
    </dgm:pt>
    <dgm:pt modelId="{D121A291-2733-43F5-9304-D3E5699E2375}" type="pres">
      <dgm:prSet presAssocID="{C09ADAA4-BD58-4933-9DF0-F4AE39FAD40E}" presName="bgRect" presStyleLbl="bgShp" presStyleIdx="1" presStyleCnt="3"/>
      <dgm:spPr/>
    </dgm:pt>
    <dgm:pt modelId="{603B9B22-2A7D-40C0-BBA0-2D8C5EF81B70}" type="pres">
      <dgm:prSet presAssocID="{C09ADAA4-BD58-4933-9DF0-F4AE39FAD4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B23A2EE-CB4F-4539-8038-3E3CAC584FFC}" type="pres">
      <dgm:prSet presAssocID="{C09ADAA4-BD58-4933-9DF0-F4AE39FAD40E}" presName="spaceRect" presStyleCnt="0"/>
      <dgm:spPr/>
    </dgm:pt>
    <dgm:pt modelId="{3415E34B-5186-4C7A-8592-76A2B9B4EB21}" type="pres">
      <dgm:prSet presAssocID="{C09ADAA4-BD58-4933-9DF0-F4AE39FAD40E}" presName="parTx" presStyleLbl="revTx" presStyleIdx="1" presStyleCnt="3">
        <dgm:presLayoutVars>
          <dgm:chMax val="0"/>
          <dgm:chPref val="0"/>
        </dgm:presLayoutVars>
      </dgm:prSet>
      <dgm:spPr/>
    </dgm:pt>
    <dgm:pt modelId="{615DAB76-647A-401B-BB4B-D863D3BE128A}" type="pres">
      <dgm:prSet presAssocID="{B4C7E754-6258-426B-BD37-5A2929BFD61B}" presName="sibTrans" presStyleCnt="0"/>
      <dgm:spPr/>
    </dgm:pt>
    <dgm:pt modelId="{230190F5-6D9D-4B34-B440-B4F9841ECF7B}" type="pres">
      <dgm:prSet presAssocID="{E035255D-BC7D-4A88-B337-36E48540228C}" presName="compNode" presStyleCnt="0"/>
      <dgm:spPr/>
    </dgm:pt>
    <dgm:pt modelId="{16FF8321-11B0-4AF4-9F26-FF055C10A2C9}" type="pres">
      <dgm:prSet presAssocID="{E035255D-BC7D-4A88-B337-36E48540228C}" presName="bgRect" presStyleLbl="bgShp" presStyleIdx="2" presStyleCnt="3"/>
      <dgm:spPr/>
    </dgm:pt>
    <dgm:pt modelId="{16474896-44D6-4E53-86E9-936CA0EC0DF3}" type="pres">
      <dgm:prSet presAssocID="{E035255D-BC7D-4A88-B337-36E48540228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nk check"/>
        </a:ext>
      </dgm:extLst>
    </dgm:pt>
    <dgm:pt modelId="{6C7305ED-080C-4411-88AE-E168518B7844}" type="pres">
      <dgm:prSet presAssocID="{E035255D-BC7D-4A88-B337-36E48540228C}" presName="spaceRect" presStyleCnt="0"/>
      <dgm:spPr/>
    </dgm:pt>
    <dgm:pt modelId="{9CD9448C-7123-4869-959C-8D87C8204C14}" type="pres">
      <dgm:prSet presAssocID="{E035255D-BC7D-4A88-B337-36E48540228C}" presName="parTx" presStyleLbl="revTx" presStyleIdx="2" presStyleCnt="3">
        <dgm:presLayoutVars>
          <dgm:chMax val="0"/>
          <dgm:chPref val="0"/>
        </dgm:presLayoutVars>
      </dgm:prSet>
      <dgm:spPr/>
    </dgm:pt>
  </dgm:ptLst>
  <dgm:cxnLst>
    <dgm:cxn modelId="{2B987763-3E15-4798-BDF3-6440F49795B5}" type="presOf" srcId="{E035255D-BC7D-4A88-B337-36E48540228C}" destId="{9CD9448C-7123-4869-959C-8D87C8204C14}" srcOrd="0" destOrd="0" presId="urn:microsoft.com/office/officeart/2018/2/layout/IconVerticalSolidList"/>
    <dgm:cxn modelId="{4E5B8649-9AC7-4413-AEC8-27B568D2749F}" srcId="{F3F8F9D7-0F2E-4C85-8D4D-1115B87C7582}" destId="{C09ADAA4-BD58-4933-9DF0-F4AE39FAD40E}" srcOrd="1" destOrd="0" parTransId="{3042808D-DFA3-4FE0-8DEC-0991F6D252D5}" sibTransId="{B4C7E754-6258-426B-BD37-5A2929BFD61B}"/>
    <dgm:cxn modelId="{6BD701A8-3272-40CD-B566-F99C74F571C1}" type="presOf" srcId="{4858339A-391F-41E2-943B-9CB8C7491E03}" destId="{69689DB9-F2E5-4EE3-A142-FA76FE26F2F9}" srcOrd="0" destOrd="0" presId="urn:microsoft.com/office/officeart/2018/2/layout/IconVerticalSolidList"/>
    <dgm:cxn modelId="{03BD9BB0-ED2C-448A-A08A-F78A5EC609FD}" type="presOf" srcId="{C09ADAA4-BD58-4933-9DF0-F4AE39FAD40E}" destId="{3415E34B-5186-4C7A-8592-76A2B9B4EB21}" srcOrd="0" destOrd="0" presId="urn:microsoft.com/office/officeart/2018/2/layout/IconVerticalSolidList"/>
    <dgm:cxn modelId="{783003C5-6157-49DA-896D-3F4904E3FCA2}" srcId="{F3F8F9D7-0F2E-4C85-8D4D-1115B87C7582}" destId="{E035255D-BC7D-4A88-B337-36E48540228C}" srcOrd="2" destOrd="0" parTransId="{22F08997-6520-4C19-822D-37A94408FA98}" sibTransId="{1A40A310-03F9-4015-A32B-5DA4F91F72F9}"/>
    <dgm:cxn modelId="{7D3513DC-085B-4251-957C-F3E7337A9003}" type="presOf" srcId="{F3F8F9D7-0F2E-4C85-8D4D-1115B87C7582}" destId="{051FEF23-18B5-4126-AFA9-207C8C0B1D82}" srcOrd="0" destOrd="0" presId="urn:microsoft.com/office/officeart/2018/2/layout/IconVerticalSolidList"/>
    <dgm:cxn modelId="{7404C5F0-D496-40A6-981D-45C5D2882C81}" srcId="{F3F8F9D7-0F2E-4C85-8D4D-1115B87C7582}" destId="{4858339A-391F-41E2-943B-9CB8C7491E03}" srcOrd="0" destOrd="0" parTransId="{05E133C8-E4EF-475B-983B-219D227EB4E2}" sibTransId="{82133D04-402A-48E7-A458-93481F77CAB5}"/>
    <dgm:cxn modelId="{CE472BE2-234E-4EB5-AF0E-8BAFF0AD5FE6}" type="presParOf" srcId="{051FEF23-18B5-4126-AFA9-207C8C0B1D82}" destId="{1B3A3B2D-D5DB-4437-801A-35DB8345CF77}" srcOrd="0" destOrd="0" presId="urn:microsoft.com/office/officeart/2018/2/layout/IconVerticalSolidList"/>
    <dgm:cxn modelId="{243E77C2-C6CB-44CA-A42D-6C34EA2718EE}" type="presParOf" srcId="{1B3A3B2D-D5DB-4437-801A-35DB8345CF77}" destId="{0A494EAA-AC12-4456-9FF3-A7A2EE375368}" srcOrd="0" destOrd="0" presId="urn:microsoft.com/office/officeart/2018/2/layout/IconVerticalSolidList"/>
    <dgm:cxn modelId="{470D8FF6-3652-43E0-9BF5-B07217677E00}" type="presParOf" srcId="{1B3A3B2D-D5DB-4437-801A-35DB8345CF77}" destId="{4FACA6F5-C347-41E1-98AB-5C103F6C3231}" srcOrd="1" destOrd="0" presId="urn:microsoft.com/office/officeart/2018/2/layout/IconVerticalSolidList"/>
    <dgm:cxn modelId="{53DB820D-3278-4244-9DDA-5C399011EF41}" type="presParOf" srcId="{1B3A3B2D-D5DB-4437-801A-35DB8345CF77}" destId="{8C6269F5-12FB-4525-AD86-8006075BEE0A}" srcOrd="2" destOrd="0" presId="urn:microsoft.com/office/officeart/2018/2/layout/IconVerticalSolidList"/>
    <dgm:cxn modelId="{539F6D4D-D6E3-47D3-9532-3030145C0DC7}" type="presParOf" srcId="{1B3A3B2D-D5DB-4437-801A-35DB8345CF77}" destId="{69689DB9-F2E5-4EE3-A142-FA76FE26F2F9}" srcOrd="3" destOrd="0" presId="urn:microsoft.com/office/officeart/2018/2/layout/IconVerticalSolidList"/>
    <dgm:cxn modelId="{5E144754-4D25-43B6-AB76-F3B94832492A}" type="presParOf" srcId="{051FEF23-18B5-4126-AFA9-207C8C0B1D82}" destId="{C5C2F050-833C-44A8-B939-AD138B7D17C1}" srcOrd="1" destOrd="0" presId="urn:microsoft.com/office/officeart/2018/2/layout/IconVerticalSolidList"/>
    <dgm:cxn modelId="{DFE944DA-03F9-4E57-8DA7-32C7061F4807}" type="presParOf" srcId="{051FEF23-18B5-4126-AFA9-207C8C0B1D82}" destId="{E30D53E2-A778-429F-8234-B3058534E140}" srcOrd="2" destOrd="0" presId="urn:microsoft.com/office/officeart/2018/2/layout/IconVerticalSolidList"/>
    <dgm:cxn modelId="{4AEF6ACA-0B82-4D90-A870-B046C935E788}" type="presParOf" srcId="{E30D53E2-A778-429F-8234-B3058534E140}" destId="{D121A291-2733-43F5-9304-D3E5699E2375}" srcOrd="0" destOrd="0" presId="urn:microsoft.com/office/officeart/2018/2/layout/IconVerticalSolidList"/>
    <dgm:cxn modelId="{F34330EC-439A-4F18-8D8D-B1AE3CC8A2EA}" type="presParOf" srcId="{E30D53E2-A778-429F-8234-B3058534E140}" destId="{603B9B22-2A7D-40C0-BBA0-2D8C5EF81B70}" srcOrd="1" destOrd="0" presId="urn:microsoft.com/office/officeart/2018/2/layout/IconVerticalSolidList"/>
    <dgm:cxn modelId="{A376A278-51EA-4BE7-AF5F-9ACF85668BF9}" type="presParOf" srcId="{E30D53E2-A778-429F-8234-B3058534E140}" destId="{EB23A2EE-CB4F-4539-8038-3E3CAC584FFC}" srcOrd="2" destOrd="0" presId="urn:microsoft.com/office/officeart/2018/2/layout/IconVerticalSolidList"/>
    <dgm:cxn modelId="{360CDD54-64D8-4504-8B8E-212A12D0B7F3}" type="presParOf" srcId="{E30D53E2-A778-429F-8234-B3058534E140}" destId="{3415E34B-5186-4C7A-8592-76A2B9B4EB21}" srcOrd="3" destOrd="0" presId="urn:microsoft.com/office/officeart/2018/2/layout/IconVerticalSolidList"/>
    <dgm:cxn modelId="{82813A8E-28AD-441C-BE65-3682DE24D6FF}" type="presParOf" srcId="{051FEF23-18B5-4126-AFA9-207C8C0B1D82}" destId="{615DAB76-647A-401B-BB4B-D863D3BE128A}" srcOrd="3" destOrd="0" presId="urn:microsoft.com/office/officeart/2018/2/layout/IconVerticalSolidList"/>
    <dgm:cxn modelId="{C0114FCC-EB56-48EB-8738-FE10D78B3703}" type="presParOf" srcId="{051FEF23-18B5-4126-AFA9-207C8C0B1D82}" destId="{230190F5-6D9D-4B34-B440-B4F9841ECF7B}" srcOrd="4" destOrd="0" presId="urn:microsoft.com/office/officeart/2018/2/layout/IconVerticalSolidList"/>
    <dgm:cxn modelId="{A4298F75-E773-4B8E-82C2-B998CC29E729}" type="presParOf" srcId="{230190F5-6D9D-4B34-B440-B4F9841ECF7B}" destId="{16FF8321-11B0-4AF4-9F26-FF055C10A2C9}" srcOrd="0" destOrd="0" presId="urn:microsoft.com/office/officeart/2018/2/layout/IconVerticalSolidList"/>
    <dgm:cxn modelId="{1B074A81-6048-4DFA-8592-65837EA51B57}" type="presParOf" srcId="{230190F5-6D9D-4B34-B440-B4F9841ECF7B}" destId="{16474896-44D6-4E53-86E9-936CA0EC0DF3}" srcOrd="1" destOrd="0" presId="urn:microsoft.com/office/officeart/2018/2/layout/IconVerticalSolidList"/>
    <dgm:cxn modelId="{E9A7D5AA-1FB2-4913-A713-FCB3D6624763}" type="presParOf" srcId="{230190F5-6D9D-4B34-B440-B4F9841ECF7B}" destId="{6C7305ED-080C-4411-88AE-E168518B7844}" srcOrd="2" destOrd="0" presId="urn:microsoft.com/office/officeart/2018/2/layout/IconVerticalSolidList"/>
    <dgm:cxn modelId="{4E570ED3-ABCA-41B5-A6C8-64A3D1FEC375}" type="presParOf" srcId="{230190F5-6D9D-4B34-B440-B4F9841ECF7B}" destId="{9CD9448C-7123-4869-959C-8D87C8204C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345108-2E9E-4348-81D6-97891A0F2F58}"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6687B0-C8D3-4745-81C6-2D285435A416}">
      <dgm:prSet/>
      <dgm:spPr/>
      <dgm:t>
        <a:bodyPr/>
        <a:lstStyle/>
        <a:p>
          <a:pPr>
            <a:lnSpc>
              <a:spcPct val="100000"/>
            </a:lnSpc>
          </a:pPr>
          <a:r>
            <a:rPr lang="en-GB" dirty="0"/>
            <a:t>150 million transactions were processed per day by Visa– 1,667 transactions per second in 2017</a:t>
          </a:r>
          <a:r>
            <a:rPr lang="en-GB" baseline="30000" dirty="0"/>
            <a:t>1</a:t>
          </a:r>
          <a:endParaRPr lang="en-US" baseline="30000" dirty="0"/>
        </a:p>
      </dgm:t>
    </dgm:pt>
    <dgm:pt modelId="{122C8663-D676-4715-AEB6-C9D390C15BA4}" type="parTrans" cxnId="{61B8FB3A-0B1F-44ED-9ADD-3FBE3E2F5570}">
      <dgm:prSet/>
      <dgm:spPr/>
      <dgm:t>
        <a:bodyPr/>
        <a:lstStyle/>
        <a:p>
          <a:endParaRPr lang="en-US"/>
        </a:p>
      </dgm:t>
    </dgm:pt>
    <dgm:pt modelId="{CDA52BAE-7BC9-43D3-8244-00304D8AC90F}" type="sibTrans" cxnId="{61B8FB3A-0B1F-44ED-9ADD-3FBE3E2F5570}">
      <dgm:prSet/>
      <dgm:spPr/>
      <dgm:t>
        <a:bodyPr/>
        <a:lstStyle/>
        <a:p>
          <a:pPr>
            <a:lnSpc>
              <a:spcPct val="100000"/>
            </a:lnSpc>
          </a:pPr>
          <a:endParaRPr lang="en-US"/>
        </a:p>
      </dgm:t>
    </dgm:pt>
    <dgm:pt modelId="{376D807B-F5AF-4527-8CBD-8D631380AD84}">
      <dgm:prSet/>
      <dgm:spPr/>
      <dgm:t>
        <a:bodyPr/>
        <a:lstStyle/>
        <a:p>
          <a:pPr>
            <a:lnSpc>
              <a:spcPct val="100000"/>
            </a:lnSpc>
          </a:pPr>
          <a:r>
            <a:rPr lang="en-GB" dirty="0"/>
            <a:t>Mobile payments through developed mobile wallets processed $194.1 billion in 2016</a:t>
          </a:r>
          <a:r>
            <a:rPr lang="en-GB" baseline="30000" dirty="0"/>
            <a:t>2 </a:t>
          </a:r>
          <a:r>
            <a:rPr lang="en-GB" dirty="0"/>
            <a:t> </a:t>
          </a:r>
          <a:endParaRPr lang="en-US" dirty="0"/>
        </a:p>
      </dgm:t>
    </dgm:pt>
    <dgm:pt modelId="{27D3AC6B-5F1C-4845-8C77-0314148713F1}" type="parTrans" cxnId="{B60A8608-F7BB-4D5D-9BCF-EE7F788E9BA1}">
      <dgm:prSet/>
      <dgm:spPr/>
      <dgm:t>
        <a:bodyPr/>
        <a:lstStyle/>
        <a:p>
          <a:endParaRPr lang="en-US"/>
        </a:p>
      </dgm:t>
    </dgm:pt>
    <dgm:pt modelId="{5412E1EA-C33A-43F4-BCE7-2E177FD43943}" type="sibTrans" cxnId="{B60A8608-F7BB-4D5D-9BCF-EE7F788E9BA1}">
      <dgm:prSet/>
      <dgm:spPr/>
      <dgm:t>
        <a:bodyPr/>
        <a:lstStyle/>
        <a:p>
          <a:endParaRPr lang="en-US"/>
        </a:p>
      </dgm:t>
    </dgm:pt>
    <dgm:pt modelId="{B2E3A9DA-BB30-4A11-924C-9AEA821A26C2}" type="pres">
      <dgm:prSet presAssocID="{79345108-2E9E-4348-81D6-97891A0F2F58}" presName="root" presStyleCnt="0">
        <dgm:presLayoutVars>
          <dgm:dir/>
          <dgm:resizeHandles val="exact"/>
        </dgm:presLayoutVars>
      </dgm:prSet>
      <dgm:spPr/>
    </dgm:pt>
    <dgm:pt modelId="{8A375BFF-9CC4-4910-8082-C134D70C525D}" type="pres">
      <dgm:prSet presAssocID="{79345108-2E9E-4348-81D6-97891A0F2F58}" presName="container" presStyleCnt="0">
        <dgm:presLayoutVars>
          <dgm:dir/>
          <dgm:resizeHandles val="exact"/>
        </dgm:presLayoutVars>
      </dgm:prSet>
      <dgm:spPr/>
    </dgm:pt>
    <dgm:pt modelId="{982B7D1C-827B-474F-AA39-85F64C67ED7B}" type="pres">
      <dgm:prSet presAssocID="{D06687B0-C8D3-4745-81C6-2D285435A416}" presName="compNode" presStyleCnt="0"/>
      <dgm:spPr/>
    </dgm:pt>
    <dgm:pt modelId="{15B8A6CF-41B6-409F-8DD7-3D1D2800C382}" type="pres">
      <dgm:prSet presAssocID="{D06687B0-C8D3-4745-81C6-2D285435A416}" presName="iconBgRect" presStyleLbl="bgShp" presStyleIdx="0" presStyleCnt="2"/>
      <dgm:spPr/>
    </dgm:pt>
    <dgm:pt modelId="{99029CF8-2207-454D-8AD4-8888DD5F47E6}" type="pres">
      <dgm:prSet presAssocID="{D06687B0-C8D3-4745-81C6-2D285435A4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987AB8B7-886B-4BDD-AA5E-81BA8C060C70}" type="pres">
      <dgm:prSet presAssocID="{D06687B0-C8D3-4745-81C6-2D285435A416}" presName="spaceRect" presStyleCnt="0"/>
      <dgm:spPr/>
    </dgm:pt>
    <dgm:pt modelId="{629D31F2-258E-4790-8716-C7196C819F81}" type="pres">
      <dgm:prSet presAssocID="{D06687B0-C8D3-4745-81C6-2D285435A416}" presName="textRect" presStyleLbl="revTx" presStyleIdx="0" presStyleCnt="2">
        <dgm:presLayoutVars>
          <dgm:chMax val="1"/>
          <dgm:chPref val="1"/>
        </dgm:presLayoutVars>
      </dgm:prSet>
      <dgm:spPr/>
    </dgm:pt>
    <dgm:pt modelId="{2B614DB2-061B-4ED4-AB04-C12A2698978B}" type="pres">
      <dgm:prSet presAssocID="{CDA52BAE-7BC9-43D3-8244-00304D8AC90F}" presName="sibTrans" presStyleLbl="sibTrans2D1" presStyleIdx="0" presStyleCnt="0"/>
      <dgm:spPr/>
    </dgm:pt>
    <dgm:pt modelId="{3637A860-EAA7-4B9F-9B11-D00D26AAFCC2}" type="pres">
      <dgm:prSet presAssocID="{376D807B-F5AF-4527-8CBD-8D631380AD84}" presName="compNode" presStyleCnt="0"/>
      <dgm:spPr/>
    </dgm:pt>
    <dgm:pt modelId="{A4C25F98-2271-4AB4-ABF4-2EACE70E0202}" type="pres">
      <dgm:prSet presAssocID="{376D807B-F5AF-4527-8CBD-8D631380AD84}" presName="iconBgRect" presStyleLbl="bgShp" presStyleIdx="1" presStyleCnt="2"/>
      <dgm:spPr/>
    </dgm:pt>
    <dgm:pt modelId="{F654CDB0-C320-4A98-B9DF-06E82BBCB04E}" type="pres">
      <dgm:prSet presAssocID="{376D807B-F5AF-4527-8CBD-8D631380AD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04783431-8008-411E-8580-5A6565FE98E3}" type="pres">
      <dgm:prSet presAssocID="{376D807B-F5AF-4527-8CBD-8D631380AD84}" presName="spaceRect" presStyleCnt="0"/>
      <dgm:spPr/>
    </dgm:pt>
    <dgm:pt modelId="{B0ABB8E1-A675-481E-9055-51F63D05CB71}" type="pres">
      <dgm:prSet presAssocID="{376D807B-F5AF-4527-8CBD-8D631380AD84}" presName="textRect" presStyleLbl="revTx" presStyleIdx="1" presStyleCnt="2">
        <dgm:presLayoutVars>
          <dgm:chMax val="1"/>
          <dgm:chPref val="1"/>
        </dgm:presLayoutVars>
      </dgm:prSet>
      <dgm:spPr/>
    </dgm:pt>
  </dgm:ptLst>
  <dgm:cxnLst>
    <dgm:cxn modelId="{380A1100-BF89-448B-8EC4-DF547C3C7DAD}" type="presOf" srcId="{CDA52BAE-7BC9-43D3-8244-00304D8AC90F}" destId="{2B614DB2-061B-4ED4-AB04-C12A2698978B}" srcOrd="0" destOrd="0" presId="urn:microsoft.com/office/officeart/2018/2/layout/IconCircleList"/>
    <dgm:cxn modelId="{B60A8608-F7BB-4D5D-9BCF-EE7F788E9BA1}" srcId="{79345108-2E9E-4348-81D6-97891A0F2F58}" destId="{376D807B-F5AF-4527-8CBD-8D631380AD84}" srcOrd="1" destOrd="0" parTransId="{27D3AC6B-5F1C-4845-8C77-0314148713F1}" sibTransId="{5412E1EA-C33A-43F4-BCE7-2E177FD43943}"/>
    <dgm:cxn modelId="{6246961C-66A5-40F4-978C-C3AC86467B0D}" type="presOf" srcId="{376D807B-F5AF-4527-8CBD-8D631380AD84}" destId="{B0ABB8E1-A675-481E-9055-51F63D05CB71}" srcOrd="0" destOrd="0" presId="urn:microsoft.com/office/officeart/2018/2/layout/IconCircleList"/>
    <dgm:cxn modelId="{4A412121-455C-43C0-BBC1-BE10890F89C2}" type="presOf" srcId="{D06687B0-C8D3-4745-81C6-2D285435A416}" destId="{629D31F2-258E-4790-8716-C7196C819F81}" srcOrd="0" destOrd="0" presId="urn:microsoft.com/office/officeart/2018/2/layout/IconCircleList"/>
    <dgm:cxn modelId="{61B8FB3A-0B1F-44ED-9ADD-3FBE3E2F5570}" srcId="{79345108-2E9E-4348-81D6-97891A0F2F58}" destId="{D06687B0-C8D3-4745-81C6-2D285435A416}" srcOrd="0" destOrd="0" parTransId="{122C8663-D676-4715-AEB6-C9D390C15BA4}" sibTransId="{CDA52BAE-7BC9-43D3-8244-00304D8AC90F}"/>
    <dgm:cxn modelId="{D58930C1-C7C4-4F10-A004-B88692399F78}" type="presOf" srcId="{79345108-2E9E-4348-81D6-97891A0F2F58}" destId="{B2E3A9DA-BB30-4A11-924C-9AEA821A26C2}" srcOrd="0" destOrd="0" presId="urn:microsoft.com/office/officeart/2018/2/layout/IconCircleList"/>
    <dgm:cxn modelId="{BBCA4805-8900-43E2-A9A2-0D25CFE79826}" type="presParOf" srcId="{B2E3A9DA-BB30-4A11-924C-9AEA821A26C2}" destId="{8A375BFF-9CC4-4910-8082-C134D70C525D}" srcOrd="0" destOrd="0" presId="urn:microsoft.com/office/officeart/2018/2/layout/IconCircleList"/>
    <dgm:cxn modelId="{35C35F77-C83E-4FB1-8508-7F03CE9E19A0}" type="presParOf" srcId="{8A375BFF-9CC4-4910-8082-C134D70C525D}" destId="{982B7D1C-827B-474F-AA39-85F64C67ED7B}" srcOrd="0" destOrd="0" presId="urn:microsoft.com/office/officeart/2018/2/layout/IconCircleList"/>
    <dgm:cxn modelId="{F2423CD5-E8A2-4EC0-AC76-FFC7E1072C1B}" type="presParOf" srcId="{982B7D1C-827B-474F-AA39-85F64C67ED7B}" destId="{15B8A6CF-41B6-409F-8DD7-3D1D2800C382}" srcOrd="0" destOrd="0" presId="urn:microsoft.com/office/officeart/2018/2/layout/IconCircleList"/>
    <dgm:cxn modelId="{9106A28F-A3C5-4C14-AE4F-B961AC70EFD1}" type="presParOf" srcId="{982B7D1C-827B-474F-AA39-85F64C67ED7B}" destId="{99029CF8-2207-454D-8AD4-8888DD5F47E6}" srcOrd="1" destOrd="0" presId="urn:microsoft.com/office/officeart/2018/2/layout/IconCircleList"/>
    <dgm:cxn modelId="{DB480527-B6BD-471F-862F-812AD75564E1}" type="presParOf" srcId="{982B7D1C-827B-474F-AA39-85F64C67ED7B}" destId="{987AB8B7-886B-4BDD-AA5E-81BA8C060C70}" srcOrd="2" destOrd="0" presId="urn:microsoft.com/office/officeart/2018/2/layout/IconCircleList"/>
    <dgm:cxn modelId="{DDCC8A4A-2F5A-490A-AB47-2E1F3B9E7046}" type="presParOf" srcId="{982B7D1C-827B-474F-AA39-85F64C67ED7B}" destId="{629D31F2-258E-4790-8716-C7196C819F81}" srcOrd="3" destOrd="0" presId="urn:microsoft.com/office/officeart/2018/2/layout/IconCircleList"/>
    <dgm:cxn modelId="{D3E3586A-FB34-4ED0-BA02-03C6ADFB74B5}" type="presParOf" srcId="{8A375BFF-9CC4-4910-8082-C134D70C525D}" destId="{2B614DB2-061B-4ED4-AB04-C12A2698978B}" srcOrd="1" destOrd="0" presId="urn:microsoft.com/office/officeart/2018/2/layout/IconCircleList"/>
    <dgm:cxn modelId="{34984A30-B9A0-4B7E-A5B9-03E0BA6A740B}" type="presParOf" srcId="{8A375BFF-9CC4-4910-8082-C134D70C525D}" destId="{3637A860-EAA7-4B9F-9B11-D00D26AAFCC2}" srcOrd="2" destOrd="0" presId="urn:microsoft.com/office/officeart/2018/2/layout/IconCircleList"/>
    <dgm:cxn modelId="{0D37BEBF-869D-4BBC-A592-DBB271B852E4}" type="presParOf" srcId="{3637A860-EAA7-4B9F-9B11-D00D26AAFCC2}" destId="{A4C25F98-2271-4AB4-ABF4-2EACE70E0202}" srcOrd="0" destOrd="0" presId="urn:microsoft.com/office/officeart/2018/2/layout/IconCircleList"/>
    <dgm:cxn modelId="{8016CAE3-A500-4DCD-9A79-8417B91CC435}" type="presParOf" srcId="{3637A860-EAA7-4B9F-9B11-D00D26AAFCC2}" destId="{F654CDB0-C320-4A98-B9DF-06E82BBCB04E}" srcOrd="1" destOrd="0" presId="urn:microsoft.com/office/officeart/2018/2/layout/IconCircleList"/>
    <dgm:cxn modelId="{E9B42FCB-6DC2-4721-B5BC-E2FFF174207B}" type="presParOf" srcId="{3637A860-EAA7-4B9F-9B11-D00D26AAFCC2}" destId="{04783431-8008-411E-8580-5A6565FE98E3}" srcOrd="2" destOrd="0" presId="urn:microsoft.com/office/officeart/2018/2/layout/IconCircleList"/>
    <dgm:cxn modelId="{D298D234-0E11-4917-A4B0-3A130015BACD}" type="presParOf" srcId="{3637A860-EAA7-4B9F-9B11-D00D26AAFCC2}" destId="{B0ABB8E1-A675-481E-9055-51F63D05CB7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CBFB58-5606-4CAD-AC90-6364FE04183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EBC18B4-8EE6-49F4-B539-4F87836F24DA}">
      <dgm:prSet/>
      <dgm:spPr/>
      <dgm:t>
        <a:bodyPr/>
        <a:lstStyle/>
        <a:p>
          <a:r>
            <a:rPr lang="en-GB" dirty="0"/>
            <a:t>Users prefer transmitting money on Ethereum as opposed to smart contracts.</a:t>
          </a:r>
          <a:endParaRPr lang="en-US" dirty="0"/>
        </a:p>
      </dgm:t>
    </dgm:pt>
    <dgm:pt modelId="{5F546474-E968-4099-AE55-904521D0CF5C}" type="parTrans" cxnId="{1E3C5AB7-ECDC-46CF-BB19-A2AFAB226EE4}">
      <dgm:prSet/>
      <dgm:spPr/>
      <dgm:t>
        <a:bodyPr/>
        <a:lstStyle/>
        <a:p>
          <a:endParaRPr lang="en-US"/>
        </a:p>
      </dgm:t>
    </dgm:pt>
    <dgm:pt modelId="{D7FF3243-9D0B-4936-A74B-DE9854EC385A}" type="sibTrans" cxnId="{1E3C5AB7-ECDC-46CF-BB19-A2AFAB226EE4}">
      <dgm:prSet/>
      <dgm:spPr/>
      <dgm:t>
        <a:bodyPr/>
        <a:lstStyle/>
        <a:p>
          <a:endParaRPr lang="en-US"/>
        </a:p>
      </dgm:t>
    </dgm:pt>
    <dgm:pt modelId="{3AF9C883-AC8B-41C7-B4FA-378040DF0254}">
      <dgm:prSet/>
      <dgm:spPr/>
      <dgm:t>
        <a:bodyPr/>
        <a:lstStyle/>
        <a:p>
          <a:r>
            <a:rPr lang="en-GB" dirty="0"/>
            <a:t>Smart contracts are not commonly used in Ethereum domain.</a:t>
          </a:r>
          <a:endParaRPr lang="en-US" dirty="0"/>
        </a:p>
      </dgm:t>
    </dgm:pt>
    <dgm:pt modelId="{2C363455-9BB4-431D-8A67-46CAF6935EBC}" type="parTrans" cxnId="{951C6568-3946-490B-B69A-D5FD941251D6}">
      <dgm:prSet/>
      <dgm:spPr/>
      <dgm:t>
        <a:bodyPr/>
        <a:lstStyle/>
        <a:p>
          <a:endParaRPr lang="en-US"/>
        </a:p>
      </dgm:t>
    </dgm:pt>
    <dgm:pt modelId="{56B2A9C5-58AB-4568-83A7-920567D1F120}" type="sibTrans" cxnId="{951C6568-3946-490B-B69A-D5FD941251D6}">
      <dgm:prSet/>
      <dgm:spPr/>
      <dgm:t>
        <a:bodyPr/>
        <a:lstStyle/>
        <a:p>
          <a:endParaRPr lang="en-US"/>
        </a:p>
      </dgm:t>
    </dgm:pt>
    <dgm:pt modelId="{4C524858-9935-4A54-B9AC-DA4F666294FB}">
      <dgm:prSet/>
      <dgm:spPr/>
      <dgm:t>
        <a:bodyPr/>
        <a:lstStyle/>
        <a:p>
          <a:r>
            <a:rPr lang="en-GB" dirty="0"/>
            <a:t>Variability in Ethereum usage suggests it is also being used for testing and deployment of toy contracts.</a:t>
          </a:r>
          <a:endParaRPr lang="en-US" dirty="0"/>
        </a:p>
      </dgm:t>
    </dgm:pt>
    <dgm:pt modelId="{61DD32EF-7431-4115-9B0F-1DF6A83AA5C7}" type="parTrans" cxnId="{6D110037-DAD4-4C11-BDF4-8CBFB00E0967}">
      <dgm:prSet/>
      <dgm:spPr/>
      <dgm:t>
        <a:bodyPr/>
        <a:lstStyle/>
        <a:p>
          <a:endParaRPr lang="en-US"/>
        </a:p>
      </dgm:t>
    </dgm:pt>
    <dgm:pt modelId="{917DEC92-96E4-48D9-90FF-95290205B9CE}" type="sibTrans" cxnId="{6D110037-DAD4-4C11-BDF4-8CBFB00E0967}">
      <dgm:prSet/>
      <dgm:spPr/>
      <dgm:t>
        <a:bodyPr/>
        <a:lstStyle/>
        <a:p>
          <a:endParaRPr lang="en-US"/>
        </a:p>
      </dgm:t>
    </dgm:pt>
    <dgm:pt modelId="{567556E0-9F64-46C2-942F-DA7F139DA60F}" type="pres">
      <dgm:prSet presAssocID="{5FCBFB58-5606-4CAD-AC90-6364FE04183F}" presName="root" presStyleCnt="0">
        <dgm:presLayoutVars>
          <dgm:dir/>
          <dgm:resizeHandles val="exact"/>
        </dgm:presLayoutVars>
      </dgm:prSet>
      <dgm:spPr/>
    </dgm:pt>
    <dgm:pt modelId="{44098C91-1D88-43C2-BCE4-57A9E6F7BB7D}" type="pres">
      <dgm:prSet presAssocID="{2EBC18B4-8EE6-49F4-B539-4F87836F24DA}" presName="compNode" presStyleCnt="0"/>
      <dgm:spPr/>
    </dgm:pt>
    <dgm:pt modelId="{8CE7687A-533E-46DA-8618-CF2501E13A29}" type="pres">
      <dgm:prSet presAssocID="{2EBC18B4-8EE6-49F4-B539-4F87836F24DA}" presName="bgRect" presStyleLbl="bgShp" presStyleIdx="0" presStyleCnt="3"/>
      <dgm:spPr/>
    </dgm:pt>
    <dgm:pt modelId="{85A70DB9-280A-4475-B56F-3BCF247684B3}" type="pres">
      <dgm:prSet presAssocID="{2EBC18B4-8EE6-49F4-B539-4F87836F24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Solid"/>
        </a:ext>
      </dgm:extLst>
    </dgm:pt>
    <dgm:pt modelId="{0726ED57-511D-402A-A847-6AAACAD12322}" type="pres">
      <dgm:prSet presAssocID="{2EBC18B4-8EE6-49F4-B539-4F87836F24DA}" presName="spaceRect" presStyleCnt="0"/>
      <dgm:spPr/>
    </dgm:pt>
    <dgm:pt modelId="{D0BD9C9A-1EFF-41DF-A631-75DE4C18B504}" type="pres">
      <dgm:prSet presAssocID="{2EBC18B4-8EE6-49F4-B539-4F87836F24DA}" presName="parTx" presStyleLbl="revTx" presStyleIdx="0" presStyleCnt="3">
        <dgm:presLayoutVars>
          <dgm:chMax val="0"/>
          <dgm:chPref val="0"/>
        </dgm:presLayoutVars>
      </dgm:prSet>
      <dgm:spPr/>
    </dgm:pt>
    <dgm:pt modelId="{73CD7DE4-E320-435A-A82A-538165C7B630}" type="pres">
      <dgm:prSet presAssocID="{D7FF3243-9D0B-4936-A74B-DE9854EC385A}" presName="sibTrans" presStyleCnt="0"/>
      <dgm:spPr/>
    </dgm:pt>
    <dgm:pt modelId="{7474389C-BA25-47C9-B83A-B989B1AEC38F}" type="pres">
      <dgm:prSet presAssocID="{3AF9C883-AC8B-41C7-B4FA-378040DF0254}" presName="compNode" presStyleCnt="0"/>
      <dgm:spPr/>
    </dgm:pt>
    <dgm:pt modelId="{89ED9BF5-54B2-4384-B7B9-88D93D552B8B}" type="pres">
      <dgm:prSet presAssocID="{3AF9C883-AC8B-41C7-B4FA-378040DF0254}" presName="bgRect" presStyleLbl="bgShp" presStyleIdx="1" presStyleCnt="3"/>
      <dgm:spPr/>
    </dgm:pt>
    <dgm:pt modelId="{01AF70A3-AAB4-4C74-A59D-CDDF3BFE5D9C}" type="pres">
      <dgm:prSet presAssocID="{3AF9C883-AC8B-41C7-B4FA-378040DF025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Remove"/>
        </a:ext>
      </dgm:extLst>
    </dgm:pt>
    <dgm:pt modelId="{D2B8F8B9-EDAA-4689-9106-11EBA61443DB}" type="pres">
      <dgm:prSet presAssocID="{3AF9C883-AC8B-41C7-B4FA-378040DF0254}" presName="spaceRect" presStyleCnt="0"/>
      <dgm:spPr/>
    </dgm:pt>
    <dgm:pt modelId="{F695E33F-99A3-4BB5-A146-149DAD56A361}" type="pres">
      <dgm:prSet presAssocID="{3AF9C883-AC8B-41C7-B4FA-378040DF0254}" presName="parTx" presStyleLbl="revTx" presStyleIdx="1" presStyleCnt="3">
        <dgm:presLayoutVars>
          <dgm:chMax val="0"/>
          <dgm:chPref val="0"/>
        </dgm:presLayoutVars>
      </dgm:prSet>
      <dgm:spPr/>
    </dgm:pt>
    <dgm:pt modelId="{359A6D02-E822-40E1-B02B-ADB74CB7EF1F}" type="pres">
      <dgm:prSet presAssocID="{56B2A9C5-58AB-4568-83A7-920567D1F120}" presName="sibTrans" presStyleCnt="0"/>
      <dgm:spPr/>
    </dgm:pt>
    <dgm:pt modelId="{A41B0838-05A7-4FD6-8F55-7244FADA72D8}" type="pres">
      <dgm:prSet presAssocID="{4C524858-9935-4A54-B9AC-DA4F666294FB}" presName="compNode" presStyleCnt="0"/>
      <dgm:spPr/>
    </dgm:pt>
    <dgm:pt modelId="{4EFB516D-738B-4805-92D9-6B22A5AFB96B}" type="pres">
      <dgm:prSet presAssocID="{4C524858-9935-4A54-B9AC-DA4F666294FB}" presName="bgRect" presStyleLbl="bgShp" presStyleIdx="2" presStyleCnt="3"/>
      <dgm:spPr/>
    </dgm:pt>
    <dgm:pt modelId="{7CE29F50-819B-4B73-9575-5E4AEA4BDE2B}" type="pres">
      <dgm:prSet presAssocID="{4C524858-9935-4A54-B9AC-DA4F666294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Plan"/>
        </a:ext>
      </dgm:extLst>
    </dgm:pt>
    <dgm:pt modelId="{7D0DDF9D-4CF7-4A6A-8324-7C4E6C1EDF51}" type="pres">
      <dgm:prSet presAssocID="{4C524858-9935-4A54-B9AC-DA4F666294FB}" presName="spaceRect" presStyleCnt="0"/>
      <dgm:spPr/>
    </dgm:pt>
    <dgm:pt modelId="{0FEFE11F-7138-48EE-A612-6A4F80915863}" type="pres">
      <dgm:prSet presAssocID="{4C524858-9935-4A54-B9AC-DA4F666294FB}" presName="parTx" presStyleLbl="revTx" presStyleIdx="2" presStyleCnt="3">
        <dgm:presLayoutVars>
          <dgm:chMax val="0"/>
          <dgm:chPref val="0"/>
        </dgm:presLayoutVars>
      </dgm:prSet>
      <dgm:spPr/>
    </dgm:pt>
  </dgm:ptLst>
  <dgm:cxnLst>
    <dgm:cxn modelId="{6D110037-DAD4-4C11-BDF4-8CBFB00E0967}" srcId="{5FCBFB58-5606-4CAD-AC90-6364FE04183F}" destId="{4C524858-9935-4A54-B9AC-DA4F666294FB}" srcOrd="2" destOrd="0" parTransId="{61DD32EF-7431-4115-9B0F-1DF6A83AA5C7}" sibTransId="{917DEC92-96E4-48D9-90FF-95290205B9CE}"/>
    <dgm:cxn modelId="{30C3025D-AEED-4C84-A4BC-BB319D94162A}" type="presOf" srcId="{5FCBFB58-5606-4CAD-AC90-6364FE04183F}" destId="{567556E0-9F64-46C2-942F-DA7F139DA60F}" srcOrd="0" destOrd="0" presId="urn:microsoft.com/office/officeart/2018/2/layout/IconVerticalSolidList"/>
    <dgm:cxn modelId="{1DC34A60-6D0A-4BEE-8B9A-93A8FAC00D9C}" type="presOf" srcId="{4C524858-9935-4A54-B9AC-DA4F666294FB}" destId="{0FEFE11F-7138-48EE-A612-6A4F80915863}" srcOrd="0" destOrd="0" presId="urn:microsoft.com/office/officeart/2018/2/layout/IconVerticalSolidList"/>
    <dgm:cxn modelId="{951C6568-3946-490B-B69A-D5FD941251D6}" srcId="{5FCBFB58-5606-4CAD-AC90-6364FE04183F}" destId="{3AF9C883-AC8B-41C7-B4FA-378040DF0254}" srcOrd="1" destOrd="0" parTransId="{2C363455-9BB4-431D-8A67-46CAF6935EBC}" sibTransId="{56B2A9C5-58AB-4568-83A7-920567D1F120}"/>
    <dgm:cxn modelId="{1E3C5AB7-ECDC-46CF-BB19-A2AFAB226EE4}" srcId="{5FCBFB58-5606-4CAD-AC90-6364FE04183F}" destId="{2EBC18B4-8EE6-49F4-B539-4F87836F24DA}" srcOrd="0" destOrd="0" parTransId="{5F546474-E968-4099-AE55-904521D0CF5C}" sibTransId="{D7FF3243-9D0B-4936-A74B-DE9854EC385A}"/>
    <dgm:cxn modelId="{CD0B29B9-F239-4D79-B585-1C2A99E4D51E}" type="presOf" srcId="{3AF9C883-AC8B-41C7-B4FA-378040DF0254}" destId="{F695E33F-99A3-4BB5-A146-149DAD56A361}" srcOrd="0" destOrd="0" presId="urn:microsoft.com/office/officeart/2018/2/layout/IconVerticalSolidList"/>
    <dgm:cxn modelId="{155753B9-A710-4826-ADF3-08A9368E8311}" type="presOf" srcId="{2EBC18B4-8EE6-49F4-B539-4F87836F24DA}" destId="{D0BD9C9A-1EFF-41DF-A631-75DE4C18B504}" srcOrd="0" destOrd="0" presId="urn:microsoft.com/office/officeart/2018/2/layout/IconVerticalSolidList"/>
    <dgm:cxn modelId="{4B607257-4808-40A8-B851-16DC0A98E0CC}" type="presParOf" srcId="{567556E0-9F64-46C2-942F-DA7F139DA60F}" destId="{44098C91-1D88-43C2-BCE4-57A9E6F7BB7D}" srcOrd="0" destOrd="0" presId="urn:microsoft.com/office/officeart/2018/2/layout/IconVerticalSolidList"/>
    <dgm:cxn modelId="{E6E7D384-3EDC-49C5-991A-D94735B7559B}" type="presParOf" srcId="{44098C91-1D88-43C2-BCE4-57A9E6F7BB7D}" destId="{8CE7687A-533E-46DA-8618-CF2501E13A29}" srcOrd="0" destOrd="0" presId="urn:microsoft.com/office/officeart/2018/2/layout/IconVerticalSolidList"/>
    <dgm:cxn modelId="{438D6153-BAC2-4FB1-901C-77638A3764F1}" type="presParOf" srcId="{44098C91-1D88-43C2-BCE4-57A9E6F7BB7D}" destId="{85A70DB9-280A-4475-B56F-3BCF247684B3}" srcOrd="1" destOrd="0" presId="urn:microsoft.com/office/officeart/2018/2/layout/IconVerticalSolidList"/>
    <dgm:cxn modelId="{F2F1315F-3FDC-42BF-8940-02BAE8DF6DD1}" type="presParOf" srcId="{44098C91-1D88-43C2-BCE4-57A9E6F7BB7D}" destId="{0726ED57-511D-402A-A847-6AAACAD12322}" srcOrd="2" destOrd="0" presId="urn:microsoft.com/office/officeart/2018/2/layout/IconVerticalSolidList"/>
    <dgm:cxn modelId="{C0AA042F-93F3-426B-96BB-0F1AC5D6A3B4}" type="presParOf" srcId="{44098C91-1D88-43C2-BCE4-57A9E6F7BB7D}" destId="{D0BD9C9A-1EFF-41DF-A631-75DE4C18B504}" srcOrd="3" destOrd="0" presId="urn:microsoft.com/office/officeart/2018/2/layout/IconVerticalSolidList"/>
    <dgm:cxn modelId="{0AA569F8-1F95-4C27-923E-5067AE517E91}" type="presParOf" srcId="{567556E0-9F64-46C2-942F-DA7F139DA60F}" destId="{73CD7DE4-E320-435A-A82A-538165C7B630}" srcOrd="1" destOrd="0" presId="urn:microsoft.com/office/officeart/2018/2/layout/IconVerticalSolidList"/>
    <dgm:cxn modelId="{12EF006F-485D-4ED0-9C47-36D087224043}" type="presParOf" srcId="{567556E0-9F64-46C2-942F-DA7F139DA60F}" destId="{7474389C-BA25-47C9-B83A-B989B1AEC38F}" srcOrd="2" destOrd="0" presId="urn:microsoft.com/office/officeart/2018/2/layout/IconVerticalSolidList"/>
    <dgm:cxn modelId="{4AE42C0D-87F5-4BA2-A128-A77362944C3A}" type="presParOf" srcId="{7474389C-BA25-47C9-B83A-B989B1AEC38F}" destId="{89ED9BF5-54B2-4384-B7B9-88D93D552B8B}" srcOrd="0" destOrd="0" presId="urn:microsoft.com/office/officeart/2018/2/layout/IconVerticalSolidList"/>
    <dgm:cxn modelId="{851BBAE6-1BF0-49BB-9D73-30DED3C8956B}" type="presParOf" srcId="{7474389C-BA25-47C9-B83A-B989B1AEC38F}" destId="{01AF70A3-AAB4-4C74-A59D-CDDF3BFE5D9C}" srcOrd="1" destOrd="0" presId="urn:microsoft.com/office/officeart/2018/2/layout/IconVerticalSolidList"/>
    <dgm:cxn modelId="{74C03ED7-7213-4A5F-90FB-A67AC6AA6E24}" type="presParOf" srcId="{7474389C-BA25-47C9-B83A-B989B1AEC38F}" destId="{D2B8F8B9-EDAA-4689-9106-11EBA61443DB}" srcOrd="2" destOrd="0" presId="urn:microsoft.com/office/officeart/2018/2/layout/IconVerticalSolidList"/>
    <dgm:cxn modelId="{1E9E3EEC-C089-450A-A3AB-528D27448EC6}" type="presParOf" srcId="{7474389C-BA25-47C9-B83A-B989B1AEC38F}" destId="{F695E33F-99A3-4BB5-A146-149DAD56A361}" srcOrd="3" destOrd="0" presId="urn:microsoft.com/office/officeart/2018/2/layout/IconVerticalSolidList"/>
    <dgm:cxn modelId="{ED2712AE-0ED9-4D3C-81D4-0E33F4EDE606}" type="presParOf" srcId="{567556E0-9F64-46C2-942F-DA7F139DA60F}" destId="{359A6D02-E822-40E1-B02B-ADB74CB7EF1F}" srcOrd="3" destOrd="0" presId="urn:microsoft.com/office/officeart/2018/2/layout/IconVerticalSolidList"/>
    <dgm:cxn modelId="{4C539DFC-A40C-42A6-B1CD-85C97A888C9C}" type="presParOf" srcId="{567556E0-9F64-46C2-942F-DA7F139DA60F}" destId="{A41B0838-05A7-4FD6-8F55-7244FADA72D8}" srcOrd="4" destOrd="0" presId="urn:microsoft.com/office/officeart/2018/2/layout/IconVerticalSolidList"/>
    <dgm:cxn modelId="{5937778B-ED18-4890-9EFA-92697B84B044}" type="presParOf" srcId="{A41B0838-05A7-4FD6-8F55-7244FADA72D8}" destId="{4EFB516D-738B-4805-92D9-6B22A5AFB96B}" srcOrd="0" destOrd="0" presId="urn:microsoft.com/office/officeart/2018/2/layout/IconVerticalSolidList"/>
    <dgm:cxn modelId="{B7E20EA2-A6D5-4688-97F7-E6CE4D4888F9}" type="presParOf" srcId="{A41B0838-05A7-4FD6-8F55-7244FADA72D8}" destId="{7CE29F50-819B-4B73-9575-5E4AEA4BDE2B}" srcOrd="1" destOrd="0" presId="urn:microsoft.com/office/officeart/2018/2/layout/IconVerticalSolidList"/>
    <dgm:cxn modelId="{3279F851-BB9E-498D-8AA9-DA00A21ECE0C}" type="presParOf" srcId="{A41B0838-05A7-4FD6-8F55-7244FADA72D8}" destId="{7D0DDF9D-4CF7-4A6A-8324-7C4E6C1EDF51}" srcOrd="2" destOrd="0" presId="urn:microsoft.com/office/officeart/2018/2/layout/IconVerticalSolidList"/>
    <dgm:cxn modelId="{CCDDCC62-50E0-4A0F-882E-20990563B27D}" type="presParOf" srcId="{A41B0838-05A7-4FD6-8F55-7244FADA72D8}" destId="{0FEFE11F-7138-48EE-A612-6A4F809158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40E157-91BD-4DFE-8E9A-CDB41DD206BA}"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A0BA0F31-C361-4CCC-ABD0-EF0B32DCC611}">
      <dgm:prSet/>
      <dgm:spPr>
        <a:solidFill>
          <a:schemeClr val="bg2"/>
        </a:solidFill>
      </dgm:spPr>
      <dgm:t>
        <a:bodyPr/>
        <a:lstStyle/>
        <a:p>
          <a:r>
            <a:rPr lang="en-GB" dirty="0">
              <a:solidFill>
                <a:schemeClr val="tx1"/>
              </a:solidFill>
            </a:rPr>
            <a:t>1. Normal transactions </a:t>
          </a:r>
          <a:endParaRPr lang="en-US" dirty="0">
            <a:solidFill>
              <a:schemeClr val="tx1"/>
            </a:solidFill>
          </a:endParaRPr>
        </a:p>
      </dgm:t>
    </dgm:pt>
    <dgm:pt modelId="{9AD085A0-2213-405B-8EA9-BC3D0B30B2B6}" type="parTrans" cxnId="{9296A926-E74E-47BE-8C05-950E32B229F7}">
      <dgm:prSet/>
      <dgm:spPr/>
      <dgm:t>
        <a:bodyPr/>
        <a:lstStyle/>
        <a:p>
          <a:endParaRPr lang="en-US"/>
        </a:p>
      </dgm:t>
    </dgm:pt>
    <dgm:pt modelId="{AD164307-C69E-4193-AB94-02D11D802C0E}" type="sibTrans" cxnId="{9296A926-E74E-47BE-8C05-950E32B229F7}">
      <dgm:prSet/>
      <dgm:spPr/>
      <dgm:t>
        <a:bodyPr/>
        <a:lstStyle/>
        <a:p>
          <a:endParaRPr lang="en-US"/>
        </a:p>
      </dgm:t>
    </dgm:pt>
    <dgm:pt modelId="{89A9DDE1-B954-44F8-BFEF-775022E8B8F7}">
      <dgm:prSet/>
      <dgm:spPr>
        <a:solidFill>
          <a:schemeClr val="accent1"/>
        </a:solidFill>
      </dgm:spPr>
      <dgm:t>
        <a:bodyPr/>
        <a:lstStyle/>
        <a:p>
          <a:r>
            <a:rPr lang="en-GB" dirty="0">
              <a:solidFill>
                <a:schemeClr val="tx1"/>
              </a:solidFill>
            </a:rPr>
            <a:t>2. ERC20 transactions</a:t>
          </a:r>
          <a:endParaRPr lang="en-US" dirty="0">
            <a:solidFill>
              <a:schemeClr val="tx1"/>
            </a:solidFill>
          </a:endParaRPr>
        </a:p>
      </dgm:t>
    </dgm:pt>
    <dgm:pt modelId="{26F454C4-42D7-4675-9BBE-E96401166721}" type="parTrans" cxnId="{C6223B92-8718-4A4E-A96E-71A5FD2E98D9}">
      <dgm:prSet/>
      <dgm:spPr/>
      <dgm:t>
        <a:bodyPr/>
        <a:lstStyle/>
        <a:p>
          <a:endParaRPr lang="en-US"/>
        </a:p>
      </dgm:t>
    </dgm:pt>
    <dgm:pt modelId="{1182992A-9557-484F-A6FC-EFA2C6BDD7F8}" type="sibTrans" cxnId="{C6223B92-8718-4A4E-A96E-71A5FD2E98D9}">
      <dgm:prSet/>
      <dgm:spPr/>
      <dgm:t>
        <a:bodyPr/>
        <a:lstStyle/>
        <a:p>
          <a:endParaRPr lang="en-US"/>
        </a:p>
      </dgm:t>
    </dgm:pt>
    <dgm:pt modelId="{CE2BED78-17E6-4CD7-9079-B947C9C4AADB}" type="pres">
      <dgm:prSet presAssocID="{3940E157-91BD-4DFE-8E9A-CDB41DD206BA}" presName="diagram" presStyleCnt="0">
        <dgm:presLayoutVars>
          <dgm:dir/>
          <dgm:resizeHandles val="exact"/>
        </dgm:presLayoutVars>
      </dgm:prSet>
      <dgm:spPr/>
    </dgm:pt>
    <dgm:pt modelId="{5A4D8881-8E04-47BD-89AE-B03385FE0425}" type="pres">
      <dgm:prSet presAssocID="{A0BA0F31-C361-4CCC-ABD0-EF0B32DCC611}" presName="node" presStyleLbl="node1" presStyleIdx="0" presStyleCnt="2">
        <dgm:presLayoutVars>
          <dgm:bulletEnabled val="1"/>
        </dgm:presLayoutVars>
      </dgm:prSet>
      <dgm:spPr/>
    </dgm:pt>
    <dgm:pt modelId="{6A268768-981A-4C2B-9A9F-76A9D2FB6618}" type="pres">
      <dgm:prSet presAssocID="{AD164307-C69E-4193-AB94-02D11D802C0E}" presName="sibTrans" presStyleCnt="0"/>
      <dgm:spPr/>
    </dgm:pt>
    <dgm:pt modelId="{1533777C-62A0-49FA-87AB-CB2A5CE70A20}" type="pres">
      <dgm:prSet presAssocID="{89A9DDE1-B954-44F8-BFEF-775022E8B8F7}" presName="node" presStyleLbl="node1" presStyleIdx="1" presStyleCnt="2">
        <dgm:presLayoutVars>
          <dgm:bulletEnabled val="1"/>
        </dgm:presLayoutVars>
      </dgm:prSet>
      <dgm:spPr/>
    </dgm:pt>
  </dgm:ptLst>
  <dgm:cxnLst>
    <dgm:cxn modelId="{227D3000-A113-4F93-BC6C-A2A7EE51E4EF}" type="presOf" srcId="{3940E157-91BD-4DFE-8E9A-CDB41DD206BA}" destId="{CE2BED78-17E6-4CD7-9079-B947C9C4AADB}" srcOrd="0" destOrd="0" presId="urn:microsoft.com/office/officeart/2005/8/layout/default"/>
    <dgm:cxn modelId="{9296A926-E74E-47BE-8C05-950E32B229F7}" srcId="{3940E157-91BD-4DFE-8E9A-CDB41DD206BA}" destId="{A0BA0F31-C361-4CCC-ABD0-EF0B32DCC611}" srcOrd="0" destOrd="0" parTransId="{9AD085A0-2213-405B-8EA9-BC3D0B30B2B6}" sibTransId="{AD164307-C69E-4193-AB94-02D11D802C0E}"/>
    <dgm:cxn modelId="{88366981-E343-406D-824D-DCD5B1BD9D75}" type="presOf" srcId="{A0BA0F31-C361-4CCC-ABD0-EF0B32DCC611}" destId="{5A4D8881-8E04-47BD-89AE-B03385FE0425}" srcOrd="0" destOrd="0" presId="urn:microsoft.com/office/officeart/2005/8/layout/default"/>
    <dgm:cxn modelId="{C6223B92-8718-4A4E-A96E-71A5FD2E98D9}" srcId="{3940E157-91BD-4DFE-8E9A-CDB41DD206BA}" destId="{89A9DDE1-B954-44F8-BFEF-775022E8B8F7}" srcOrd="1" destOrd="0" parTransId="{26F454C4-42D7-4675-9BBE-E96401166721}" sibTransId="{1182992A-9557-484F-A6FC-EFA2C6BDD7F8}"/>
    <dgm:cxn modelId="{9991FBF5-B460-456E-958E-2E8F1B8D924D}" type="presOf" srcId="{89A9DDE1-B954-44F8-BFEF-775022E8B8F7}" destId="{1533777C-62A0-49FA-87AB-CB2A5CE70A20}" srcOrd="0" destOrd="0" presId="urn:microsoft.com/office/officeart/2005/8/layout/default"/>
    <dgm:cxn modelId="{58C845CD-0E98-47C4-A4B1-D1AE59AC9B70}" type="presParOf" srcId="{CE2BED78-17E6-4CD7-9079-B947C9C4AADB}" destId="{5A4D8881-8E04-47BD-89AE-B03385FE0425}" srcOrd="0" destOrd="0" presId="urn:microsoft.com/office/officeart/2005/8/layout/default"/>
    <dgm:cxn modelId="{4BBF8C8E-2555-41FC-8C8E-110C6B6B78A2}" type="presParOf" srcId="{CE2BED78-17E6-4CD7-9079-B947C9C4AADB}" destId="{6A268768-981A-4C2B-9A9F-76A9D2FB6618}" srcOrd="1" destOrd="0" presId="urn:microsoft.com/office/officeart/2005/8/layout/default"/>
    <dgm:cxn modelId="{FAEAAA9D-89E0-4DD6-90E3-867463CC7AD9}" type="presParOf" srcId="{CE2BED78-17E6-4CD7-9079-B947C9C4AADB}" destId="{1533777C-62A0-49FA-87AB-CB2A5CE70A20}"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D4207-8459-44BA-BDA0-79ABB53C926D}">
      <dsp:nvSpPr>
        <dsp:cNvPr id="0" name=""/>
        <dsp:cNvSpPr/>
      </dsp:nvSpPr>
      <dsp:spPr>
        <a:xfrm>
          <a:off x="762300" y="589418"/>
          <a:ext cx="1852875" cy="1852875"/>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B33AAB46-4242-4E22-A88D-4CACC76810F6}">
      <dsp:nvSpPr>
        <dsp:cNvPr id="0" name=""/>
        <dsp:cNvSpPr/>
      </dsp:nvSpPr>
      <dsp:spPr>
        <a:xfrm>
          <a:off x="1157175" y="984293"/>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C6B27B-B156-485D-A12E-FBC8037331A2}">
      <dsp:nvSpPr>
        <dsp:cNvPr id="0" name=""/>
        <dsp:cNvSpPr/>
      </dsp:nvSpPr>
      <dsp:spPr>
        <a:xfrm>
          <a:off x="10290" y="3019419"/>
          <a:ext cx="3356893"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Algorithm (Smart contract) deployment ON Blockchain technology to fulfil business processes or other potential </a:t>
          </a:r>
          <a:r>
            <a:rPr lang="en-GB" sz="1100" kern="1200" dirty="0" err="1"/>
            <a:t>CaseS</a:t>
          </a:r>
          <a:r>
            <a:rPr lang="en-GB" sz="1100" kern="1200" dirty="0"/>
            <a:t> </a:t>
          </a:r>
        </a:p>
        <a:p>
          <a:pPr marL="0" lvl="0" indent="0" algn="ctr" defTabSz="488950">
            <a:lnSpc>
              <a:spcPct val="100000"/>
            </a:lnSpc>
            <a:spcBef>
              <a:spcPct val="0"/>
            </a:spcBef>
            <a:spcAft>
              <a:spcPct val="35000"/>
            </a:spcAft>
            <a:buNone/>
            <a:defRPr cap="all"/>
          </a:pPr>
          <a:r>
            <a:rPr lang="en-GB" sz="1100" kern="1200" dirty="0"/>
            <a:t>(Source: Clack, C).</a:t>
          </a:r>
          <a:r>
            <a:rPr lang="en-GB" sz="1100" kern="1200" baseline="30000" dirty="0"/>
            <a:t> </a:t>
          </a:r>
          <a:endParaRPr lang="en-US" sz="1100" kern="1200" dirty="0"/>
        </a:p>
      </dsp:txBody>
      <dsp:txXfrm>
        <a:off x="10290" y="3019419"/>
        <a:ext cx="3356893" cy="742500"/>
      </dsp:txXfrm>
    </dsp:sp>
    <dsp:sp modelId="{BBCDF52D-8377-4669-8B80-7F558D7B9087}">
      <dsp:nvSpPr>
        <dsp:cNvPr id="0" name=""/>
        <dsp:cNvSpPr/>
      </dsp:nvSpPr>
      <dsp:spPr>
        <a:xfrm>
          <a:off x="4491059" y="589418"/>
          <a:ext cx="1852875" cy="1852875"/>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09A00417-B81F-49A5-87E1-1F3B9E87EFB4}">
      <dsp:nvSpPr>
        <dsp:cNvPr id="0" name=""/>
        <dsp:cNvSpPr/>
      </dsp:nvSpPr>
      <dsp:spPr>
        <a:xfrm>
          <a:off x="4885934" y="984293"/>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370056-FCB8-4609-B0F5-4723F930625E}">
      <dsp:nvSpPr>
        <dsp:cNvPr id="0" name=""/>
        <dsp:cNvSpPr/>
      </dsp:nvSpPr>
      <dsp:spPr>
        <a:xfrm>
          <a:off x="3898746" y="3019419"/>
          <a:ext cx="30375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Facilitates digital payments between entities in a trustworthy and secure manner.</a:t>
          </a:r>
          <a:endParaRPr lang="en-US" sz="1100" kern="1200" dirty="0"/>
        </a:p>
      </dsp:txBody>
      <dsp:txXfrm>
        <a:off x="3898746" y="3019419"/>
        <a:ext cx="3037500" cy="742500"/>
      </dsp:txXfrm>
    </dsp:sp>
    <dsp:sp modelId="{11D5A8AD-FEDC-41CF-8D13-8FF8F8C65F9F}">
      <dsp:nvSpPr>
        <dsp:cNvPr id="0" name=""/>
        <dsp:cNvSpPr/>
      </dsp:nvSpPr>
      <dsp:spPr>
        <a:xfrm>
          <a:off x="8060121" y="589418"/>
          <a:ext cx="1852875" cy="1852875"/>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560F18B8-0214-442C-A1BE-DD8E4985C5A1}">
      <dsp:nvSpPr>
        <dsp:cNvPr id="0" name=""/>
        <dsp:cNvSpPr/>
      </dsp:nvSpPr>
      <dsp:spPr>
        <a:xfrm>
          <a:off x="8454996" y="984293"/>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8C3AFB-DAEE-48E4-AE7E-642C5EBB760C}">
      <dsp:nvSpPr>
        <dsp:cNvPr id="0" name=""/>
        <dsp:cNvSpPr/>
      </dsp:nvSpPr>
      <dsp:spPr>
        <a:xfrm>
          <a:off x="7467809" y="3019419"/>
          <a:ext cx="30375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stores all records and assets in the form of an immutable database</a:t>
          </a:r>
        </a:p>
        <a:p>
          <a:pPr marL="0" lvl="0" indent="0" algn="ctr" defTabSz="488950">
            <a:lnSpc>
              <a:spcPct val="100000"/>
            </a:lnSpc>
            <a:spcBef>
              <a:spcPct val="0"/>
            </a:spcBef>
            <a:spcAft>
              <a:spcPct val="35000"/>
            </a:spcAft>
            <a:buNone/>
            <a:defRPr cap="all"/>
          </a:pPr>
          <a:r>
            <a:rPr lang="en-US" sz="1100" kern="1200" dirty="0"/>
            <a:t>(Source: </a:t>
          </a:r>
          <a:r>
            <a:rPr lang="en-US" sz="1100" kern="1200" dirty="0" err="1"/>
            <a:t>Ammous</a:t>
          </a:r>
          <a:r>
            <a:rPr lang="en-US" sz="1100" kern="1200" dirty="0"/>
            <a:t>, S)</a:t>
          </a:r>
        </a:p>
      </dsp:txBody>
      <dsp:txXfrm>
        <a:off x="7467809" y="3019419"/>
        <a:ext cx="3037500" cy="742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49A67-384A-436B-90B9-A8C17B8E0BE5}">
      <dsp:nvSpPr>
        <dsp:cNvPr id="0" name=""/>
        <dsp:cNvSpPr/>
      </dsp:nvSpPr>
      <dsp:spPr>
        <a:xfrm>
          <a:off x="9497074" y="2489470"/>
          <a:ext cx="1750688" cy="1750356"/>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0D2AD5F-912A-4830-87BB-E91BA577C1BB}">
      <dsp:nvSpPr>
        <dsp:cNvPr id="0" name=""/>
        <dsp:cNvSpPr/>
      </dsp:nvSpPr>
      <dsp:spPr>
        <a:xfrm>
          <a:off x="9556023" y="2547826"/>
          <a:ext cx="1633902" cy="1633645"/>
        </a:xfrm>
        <a:prstGeom prst="ellipse">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6. </a:t>
          </a:r>
          <a:r>
            <a:rPr lang="en-GB" sz="1800" kern="1200" dirty="0" err="1"/>
            <a:t>XGboost</a:t>
          </a:r>
          <a:endParaRPr lang="en-GB" sz="1800" kern="1200" dirty="0"/>
        </a:p>
      </dsp:txBody>
      <dsp:txXfrm>
        <a:off x="9789597" y="2781248"/>
        <a:ext cx="1166755" cy="1166801"/>
      </dsp:txXfrm>
    </dsp:sp>
    <dsp:sp modelId="{CAE87378-9850-45FB-8D08-FEC2D068F93D}">
      <dsp:nvSpPr>
        <dsp:cNvPr id="0" name=""/>
        <dsp:cNvSpPr/>
      </dsp:nvSpPr>
      <dsp:spPr>
        <a:xfrm rot="2700000">
          <a:off x="7688671" y="2489274"/>
          <a:ext cx="1750442" cy="1750442"/>
        </a:xfrm>
        <a:prstGeom prst="teardrop">
          <a:avLst>
            <a:gd name="adj" fmla="val 100000"/>
          </a:avLst>
        </a:prstGeom>
        <a:gradFill rotWithShape="0">
          <a:gsLst>
            <a:gs pos="0">
              <a:schemeClr val="accent2">
                <a:hueOff val="-291073"/>
                <a:satOff val="-16786"/>
                <a:lumOff val="1726"/>
                <a:alphaOff val="0"/>
                <a:satMod val="103000"/>
                <a:lumMod val="102000"/>
                <a:tint val="94000"/>
              </a:schemeClr>
            </a:gs>
            <a:gs pos="50000">
              <a:schemeClr val="accent2">
                <a:hueOff val="-291073"/>
                <a:satOff val="-16786"/>
                <a:lumOff val="1726"/>
                <a:alphaOff val="0"/>
                <a:satMod val="110000"/>
                <a:lumMod val="100000"/>
                <a:shade val="100000"/>
              </a:schemeClr>
            </a:gs>
            <a:gs pos="100000">
              <a:schemeClr val="accent2">
                <a:hueOff val="-291073"/>
                <a:satOff val="-16786"/>
                <a:lumOff val="172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1DF57DD-106D-4884-95AC-381FC7055A58}">
      <dsp:nvSpPr>
        <dsp:cNvPr id="0" name=""/>
        <dsp:cNvSpPr/>
      </dsp:nvSpPr>
      <dsp:spPr>
        <a:xfrm>
          <a:off x="7747497" y="2547826"/>
          <a:ext cx="1633902" cy="1633645"/>
        </a:xfrm>
        <a:prstGeom prst="ellipse">
          <a:avLst/>
        </a:prstGeom>
        <a:solidFill>
          <a:schemeClr val="lt1">
            <a:alpha val="90000"/>
            <a:hueOff val="0"/>
            <a:satOff val="0"/>
            <a:lumOff val="0"/>
            <a:alphaOff val="0"/>
          </a:schemeClr>
        </a:solidFill>
        <a:ln w="6350" cap="flat" cmpd="sng" algn="ctr">
          <a:solidFill>
            <a:schemeClr val="accent2">
              <a:hueOff val="-291073"/>
              <a:satOff val="-16786"/>
              <a:lumOff val="172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5. Gradient Boosting</a:t>
          </a:r>
        </a:p>
      </dsp:txBody>
      <dsp:txXfrm>
        <a:off x="7981070" y="2781248"/>
        <a:ext cx="1166755" cy="1166801"/>
      </dsp:txXfrm>
    </dsp:sp>
    <dsp:sp modelId="{E7C7A49F-8E85-431A-A881-324FA6E0D950}">
      <dsp:nvSpPr>
        <dsp:cNvPr id="0" name=""/>
        <dsp:cNvSpPr/>
      </dsp:nvSpPr>
      <dsp:spPr>
        <a:xfrm rot="2700000">
          <a:off x="5880144" y="2489274"/>
          <a:ext cx="1750442" cy="1750442"/>
        </a:xfrm>
        <a:prstGeom prst="teardrop">
          <a:avLst>
            <a:gd name="adj" fmla="val 100000"/>
          </a:avLst>
        </a:prstGeom>
        <a:gradFill rotWithShape="0">
          <a:gsLst>
            <a:gs pos="0">
              <a:schemeClr val="accent2">
                <a:hueOff val="-582145"/>
                <a:satOff val="-33571"/>
                <a:lumOff val="3451"/>
                <a:alphaOff val="0"/>
                <a:satMod val="103000"/>
                <a:lumMod val="102000"/>
                <a:tint val="94000"/>
              </a:schemeClr>
            </a:gs>
            <a:gs pos="50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9227793-392D-44C1-8CE7-1308F437E185}">
      <dsp:nvSpPr>
        <dsp:cNvPr id="0" name=""/>
        <dsp:cNvSpPr/>
      </dsp:nvSpPr>
      <dsp:spPr>
        <a:xfrm>
          <a:off x="5938971" y="2547826"/>
          <a:ext cx="1633902" cy="1633645"/>
        </a:xfrm>
        <a:prstGeom prst="ellipse">
          <a:avLst/>
        </a:prstGeom>
        <a:solidFill>
          <a:schemeClr val="lt1">
            <a:alpha val="90000"/>
            <a:hueOff val="0"/>
            <a:satOff val="0"/>
            <a:lumOff val="0"/>
            <a:alphaOff val="0"/>
          </a:schemeClr>
        </a:solidFill>
        <a:ln w="6350" cap="flat" cmpd="sng" algn="ctr">
          <a:solidFill>
            <a:schemeClr val="accent2">
              <a:hueOff val="-582145"/>
              <a:satOff val="-33571"/>
              <a:lumOff val="345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4. Boosting</a:t>
          </a:r>
        </a:p>
      </dsp:txBody>
      <dsp:txXfrm>
        <a:off x="6172544" y="2781248"/>
        <a:ext cx="1166755" cy="1166801"/>
      </dsp:txXfrm>
    </dsp:sp>
    <dsp:sp modelId="{EF65FD09-EB24-4431-B013-8251E9A38E33}">
      <dsp:nvSpPr>
        <dsp:cNvPr id="0" name=""/>
        <dsp:cNvSpPr/>
      </dsp:nvSpPr>
      <dsp:spPr>
        <a:xfrm rot="2700000">
          <a:off x="4071618" y="2489274"/>
          <a:ext cx="1750442" cy="1750442"/>
        </a:xfrm>
        <a:prstGeom prst="teardrop">
          <a:avLst>
            <a:gd name="adj" fmla="val 100000"/>
          </a:avLst>
        </a:prstGeom>
        <a:gradFill rotWithShape="0">
          <a:gsLst>
            <a:gs pos="0">
              <a:schemeClr val="accent2">
                <a:hueOff val="-873218"/>
                <a:satOff val="-50357"/>
                <a:lumOff val="5177"/>
                <a:alphaOff val="0"/>
                <a:satMod val="103000"/>
                <a:lumMod val="102000"/>
                <a:tint val="94000"/>
              </a:schemeClr>
            </a:gs>
            <a:gs pos="50000">
              <a:schemeClr val="accent2">
                <a:hueOff val="-873218"/>
                <a:satOff val="-50357"/>
                <a:lumOff val="5177"/>
                <a:alphaOff val="0"/>
                <a:satMod val="110000"/>
                <a:lumMod val="100000"/>
                <a:shade val="100000"/>
              </a:schemeClr>
            </a:gs>
            <a:gs pos="100000">
              <a:schemeClr val="accent2">
                <a:hueOff val="-873218"/>
                <a:satOff val="-50357"/>
                <a:lumOff val="517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9A20C4E-4801-44E1-99CF-0D0D1A5213D6}">
      <dsp:nvSpPr>
        <dsp:cNvPr id="0" name=""/>
        <dsp:cNvSpPr/>
      </dsp:nvSpPr>
      <dsp:spPr>
        <a:xfrm>
          <a:off x="4130444" y="2547826"/>
          <a:ext cx="1633902" cy="1633645"/>
        </a:xfrm>
        <a:prstGeom prst="ellipse">
          <a:avLst/>
        </a:prstGeom>
        <a:solidFill>
          <a:schemeClr val="lt1">
            <a:alpha val="90000"/>
            <a:hueOff val="0"/>
            <a:satOff val="0"/>
            <a:lumOff val="0"/>
            <a:alphaOff val="0"/>
          </a:schemeClr>
        </a:solidFill>
        <a:ln w="6350" cap="flat" cmpd="sng" algn="ctr">
          <a:solidFill>
            <a:schemeClr val="accent2">
              <a:hueOff val="-873218"/>
              <a:satOff val="-50357"/>
              <a:lumOff val="517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3. Random Forest</a:t>
          </a:r>
        </a:p>
      </dsp:txBody>
      <dsp:txXfrm>
        <a:off x="4362906" y="2781248"/>
        <a:ext cx="1166755" cy="1166801"/>
      </dsp:txXfrm>
    </dsp:sp>
    <dsp:sp modelId="{B289770F-1D58-4537-B65F-1DBBCC364B1F}">
      <dsp:nvSpPr>
        <dsp:cNvPr id="0" name=""/>
        <dsp:cNvSpPr/>
      </dsp:nvSpPr>
      <dsp:spPr>
        <a:xfrm rot="2700000">
          <a:off x="2263092" y="2489274"/>
          <a:ext cx="1750442" cy="1750442"/>
        </a:xfrm>
        <a:prstGeom prst="teardrop">
          <a:avLst>
            <a:gd name="adj" fmla="val 100000"/>
          </a:avLst>
        </a:prstGeom>
        <a:gradFill rotWithShape="0">
          <a:gsLst>
            <a:gs pos="0">
              <a:schemeClr val="accent2">
                <a:hueOff val="-1164290"/>
                <a:satOff val="-67142"/>
                <a:lumOff val="6902"/>
                <a:alphaOff val="0"/>
                <a:satMod val="103000"/>
                <a:lumMod val="102000"/>
                <a:tint val="94000"/>
              </a:schemeClr>
            </a:gs>
            <a:gs pos="50000">
              <a:schemeClr val="accent2">
                <a:hueOff val="-1164290"/>
                <a:satOff val="-67142"/>
                <a:lumOff val="6902"/>
                <a:alphaOff val="0"/>
                <a:satMod val="110000"/>
                <a:lumMod val="100000"/>
                <a:shade val="100000"/>
              </a:schemeClr>
            </a:gs>
            <a:gs pos="100000">
              <a:schemeClr val="accent2">
                <a:hueOff val="-1164290"/>
                <a:satOff val="-67142"/>
                <a:lumOff val="690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722F61-7019-42B7-B59A-17800A14556B}">
      <dsp:nvSpPr>
        <dsp:cNvPr id="0" name=""/>
        <dsp:cNvSpPr/>
      </dsp:nvSpPr>
      <dsp:spPr>
        <a:xfrm>
          <a:off x="2321918" y="2547826"/>
          <a:ext cx="1633902" cy="1633645"/>
        </a:xfrm>
        <a:prstGeom prst="ellipse">
          <a:avLst/>
        </a:prstGeom>
        <a:solidFill>
          <a:schemeClr val="lt1">
            <a:alpha val="90000"/>
            <a:hueOff val="0"/>
            <a:satOff val="0"/>
            <a:lumOff val="0"/>
            <a:alphaOff val="0"/>
          </a:schemeClr>
        </a:solidFill>
        <a:ln w="6350" cap="flat" cmpd="sng" algn="ctr">
          <a:solidFill>
            <a:schemeClr val="accent2">
              <a:hueOff val="-1164290"/>
              <a:satOff val="-67142"/>
              <a:lumOff val="690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2. Bootstrap Aggregating (Bagging)</a:t>
          </a:r>
        </a:p>
      </dsp:txBody>
      <dsp:txXfrm>
        <a:off x="2554379" y="2781248"/>
        <a:ext cx="1166755" cy="1166801"/>
      </dsp:txXfrm>
    </dsp:sp>
    <dsp:sp modelId="{87375240-E612-4C2C-ABC6-B664256A3B2E}">
      <dsp:nvSpPr>
        <dsp:cNvPr id="0" name=""/>
        <dsp:cNvSpPr/>
      </dsp:nvSpPr>
      <dsp:spPr>
        <a:xfrm rot="2700000">
          <a:off x="454566" y="2489274"/>
          <a:ext cx="1750442" cy="1750442"/>
        </a:xfrm>
        <a:prstGeom prst="teardrop">
          <a:avLst>
            <a:gd name="adj" fmla="val 10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AA9DA0A-DEFF-4F01-8F99-F71F5D3D4C13}">
      <dsp:nvSpPr>
        <dsp:cNvPr id="0" name=""/>
        <dsp:cNvSpPr/>
      </dsp:nvSpPr>
      <dsp:spPr>
        <a:xfrm>
          <a:off x="512280" y="2547826"/>
          <a:ext cx="1633902" cy="1633645"/>
        </a:xfrm>
        <a:prstGeom prst="ellipse">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1. Decision tree</a:t>
          </a:r>
        </a:p>
      </dsp:txBody>
      <dsp:txXfrm>
        <a:off x="745853" y="2781248"/>
        <a:ext cx="1166755" cy="11668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06B31-8A13-441D-8AC4-FBF85E36674E}">
      <dsp:nvSpPr>
        <dsp:cNvPr id="0" name=""/>
        <dsp:cNvSpPr/>
      </dsp:nvSpPr>
      <dsp:spPr>
        <a:xfrm>
          <a:off x="4265184" y="2364917"/>
          <a:ext cx="1985230" cy="1985230"/>
        </a:xfrm>
        <a:prstGeom prst="ellipse">
          <a:avLst/>
        </a:prstGeom>
        <a:solidFill>
          <a:schemeClr val="accent3"/>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GB" sz="3600" kern="1200" dirty="0"/>
            <a:t>Weight</a:t>
          </a:r>
        </a:p>
      </dsp:txBody>
      <dsp:txXfrm>
        <a:off x="4555914" y="2655647"/>
        <a:ext cx="1403770" cy="1403770"/>
      </dsp:txXfrm>
    </dsp:sp>
    <dsp:sp modelId="{483C8696-E293-45C1-971B-BC52BD8A1EA0}">
      <dsp:nvSpPr>
        <dsp:cNvPr id="0" name=""/>
        <dsp:cNvSpPr/>
      </dsp:nvSpPr>
      <dsp:spPr>
        <a:xfrm rot="12900000">
          <a:off x="2988885" y="2018372"/>
          <a:ext cx="1520825" cy="565790"/>
        </a:xfrm>
        <a:prstGeom prst="lef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BF7BEC-27DE-4F27-8A55-589B13608818}">
      <dsp:nvSpPr>
        <dsp:cNvPr id="0" name=""/>
        <dsp:cNvSpPr/>
      </dsp:nvSpPr>
      <dsp:spPr>
        <a:xfrm>
          <a:off x="2183419" y="1110725"/>
          <a:ext cx="1885968" cy="1508775"/>
        </a:xfrm>
        <a:prstGeom prst="roundRect">
          <a:avLst>
            <a:gd name="adj" fmla="val 10000"/>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GB" sz="4400" kern="1200" dirty="0"/>
            <a:t>Weight</a:t>
          </a:r>
        </a:p>
      </dsp:txBody>
      <dsp:txXfrm>
        <a:off x="2227610" y="1154916"/>
        <a:ext cx="1797586" cy="1420393"/>
      </dsp:txXfrm>
    </dsp:sp>
    <dsp:sp modelId="{4EB4B825-097E-4CAA-A9B8-0D1E2011124E}">
      <dsp:nvSpPr>
        <dsp:cNvPr id="0" name=""/>
        <dsp:cNvSpPr/>
      </dsp:nvSpPr>
      <dsp:spPr>
        <a:xfrm rot="16200000">
          <a:off x="4497387" y="1233095"/>
          <a:ext cx="1520825" cy="565790"/>
        </a:xfrm>
        <a:prstGeom prst="lef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4E9BCF6-2AA3-4FFC-8AD0-45745C95030D}">
      <dsp:nvSpPr>
        <dsp:cNvPr id="0" name=""/>
        <dsp:cNvSpPr/>
      </dsp:nvSpPr>
      <dsp:spPr>
        <a:xfrm>
          <a:off x="4314815" y="1190"/>
          <a:ext cx="1885968" cy="1508775"/>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GB" sz="4400" kern="1200" dirty="0"/>
            <a:t>Cover</a:t>
          </a:r>
        </a:p>
      </dsp:txBody>
      <dsp:txXfrm>
        <a:off x="4359006" y="45381"/>
        <a:ext cx="1797586" cy="1420393"/>
      </dsp:txXfrm>
    </dsp:sp>
    <dsp:sp modelId="{0A9E4521-F96D-4C92-85DB-A7F3268F6316}">
      <dsp:nvSpPr>
        <dsp:cNvPr id="0" name=""/>
        <dsp:cNvSpPr/>
      </dsp:nvSpPr>
      <dsp:spPr>
        <a:xfrm rot="19500000">
          <a:off x="6005889" y="2018372"/>
          <a:ext cx="1520825" cy="565790"/>
        </a:xfrm>
        <a:prstGeom prst="lef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23D1B57-A242-46FA-87A3-4779633CA0E6}">
      <dsp:nvSpPr>
        <dsp:cNvPr id="0" name=""/>
        <dsp:cNvSpPr/>
      </dsp:nvSpPr>
      <dsp:spPr>
        <a:xfrm>
          <a:off x="6446211" y="1110725"/>
          <a:ext cx="1885968" cy="1508775"/>
        </a:xfrm>
        <a:prstGeom prst="roundRect">
          <a:avLst>
            <a:gd name="adj" fmla="val 10000"/>
          </a:avLst>
        </a:prstGeom>
        <a:solidFill>
          <a:schemeClr val="accent6"/>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GB" sz="4400" kern="1200" dirty="0"/>
            <a:t>Gain</a:t>
          </a:r>
        </a:p>
      </dsp:txBody>
      <dsp:txXfrm>
        <a:off x="6490402" y="1154916"/>
        <a:ext cx="1797586" cy="142039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06704-B490-4EFA-829B-F83D50FF790D}">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4A10BC-76CE-458B-BDC8-38889F7D5977}">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2F38BC-A6BA-41DE-872D-E67E2B8289EA}">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GB" sz="2500" kern="1200" dirty="0"/>
            <a:t>Government entities</a:t>
          </a:r>
          <a:endParaRPr lang="en-US" sz="2500" kern="1200" dirty="0"/>
        </a:p>
      </dsp:txBody>
      <dsp:txXfrm>
        <a:off x="1941716" y="718"/>
        <a:ext cx="4571887" cy="1681139"/>
      </dsp:txXfrm>
    </dsp:sp>
    <dsp:sp modelId="{E1522832-BEFD-4DFF-AB4F-6F59123A8FC2}">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5B0FE1-5D74-4BB3-BB18-A237D2D3C469}">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F71196-CF50-485F-A6B6-005A6EB5CCF8}">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GB" sz="2500" kern="1200" dirty="0"/>
            <a:t>Developers, researchers and news agencies</a:t>
          </a:r>
          <a:endParaRPr lang="en-US" sz="2500" kern="1200" dirty="0"/>
        </a:p>
      </dsp:txBody>
      <dsp:txXfrm>
        <a:off x="1941716" y="2102143"/>
        <a:ext cx="4571887" cy="1681139"/>
      </dsp:txXfrm>
    </dsp:sp>
    <dsp:sp modelId="{E6104193-0141-4A94-B4A9-C59E30A253B9}">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9D990-F887-4860-B1F2-ECC8B8CEDBB4}">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B0D8A4-673F-4F82-85DD-BA65D6FFFCD2}">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GB" sz="2500" kern="1200"/>
            <a:t>Private entities/corporations</a:t>
          </a:r>
          <a:endParaRPr lang="en-US" sz="2500" kern="1200"/>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EBC1F-E423-48AC-B9F7-E1D2C7E3D7B1}">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858BB-8743-4C03-9BCD-0DD296E03958}">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F447E9-CB2E-4295-A985-FCEC25C56944}">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GB" sz="2500" kern="1200" dirty="0"/>
            <a:t>Money laundering, fraud, crime phishing etc.</a:t>
          </a:r>
          <a:endParaRPr lang="en-US" sz="2500" kern="1200" dirty="0"/>
        </a:p>
      </dsp:txBody>
      <dsp:txXfrm>
        <a:off x="1941716" y="718"/>
        <a:ext cx="4571887" cy="1681139"/>
      </dsp:txXfrm>
    </dsp:sp>
    <dsp:sp modelId="{7CBA428D-5C51-42C6-9E3F-147588289839}">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3F67C8-085F-4D54-986F-25F40E147BF1}">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B27B17-1B21-4514-9ECE-24F01B1DFFFE}">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GB" sz="2500" kern="1200" dirty="0"/>
            <a:t>Banks and corporations have invested heavily in anomaly transaction detection systems.</a:t>
          </a:r>
          <a:endParaRPr lang="en-US" sz="2500" kern="1200" dirty="0"/>
        </a:p>
      </dsp:txBody>
      <dsp:txXfrm>
        <a:off x="1941716" y="2102143"/>
        <a:ext cx="4571887" cy="1681139"/>
      </dsp:txXfrm>
    </dsp:sp>
    <dsp:sp modelId="{D3188ABC-B18F-4C32-85E9-99DADDD6DB1F}">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49EDC1-A542-4AF8-8CB6-4342B187CC02}">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78057E-A656-4161-A5D1-3F6E024B181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GB" sz="2500" kern="1200" dirty="0"/>
            <a:t>This issue is present on a global scale.</a:t>
          </a:r>
          <a:endParaRPr lang="en-US" sz="2500" kern="1200" dirty="0"/>
        </a:p>
      </dsp:txBody>
      <dsp:txXfrm>
        <a:off x="1941716" y="4203567"/>
        <a:ext cx="4571887" cy="168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AFBD7-85BD-4ECB-BD18-DF3DFDB092B8}">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708BCC-7954-4384-AA17-37E39B1947E3}">
      <dsp:nvSpPr>
        <dsp:cNvPr id="0" name=""/>
        <dsp:cNvSpPr/>
      </dsp:nvSpPr>
      <dsp:spPr>
        <a:xfrm>
          <a:off x="508544" y="378974"/>
          <a:ext cx="924626" cy="9246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5BEA03-5EBA-4D49-87E1-665F25C535ED}">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GB" sz="2500" kern="1200" dirty="0"/>
            <a:t>Similar activity is present on Ethereum.</a:t>
          </a:r>
          <a:endParaRPr lang="en-US" sz="2500" kern="1200" dirty="0"/>
        </a:p>
      </dsp:txBody>
      <dsp:txXfrm>
        <a:off x="1941716" y="718"/>
        <a:ext cx="4571887" cy="1681139"/>
      </dsp:txXfrm>
    </dsp:sp>
    <dsp:sp modelId="{3DC6FF0B-D6AD-4621-AEC8-DF268466180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321024-5208-4544-800E-FE99B8B2C721}">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3567C5-7265-4DB7-9BE3-88641DB2CF9B}">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GB" sz="2500" kern="1200" dirty="0"/>
            <a:t>Anonymity helps hide illicit intentions.</a:t>
          </a:r>
          <a:endParaRPr lang="en-US" sz="2500" kern="1200" dirty="0"/>
        </a:p>
      </dsp:txBody>
      <dsp:txXfrm>
        <a:off x="1941716" y="2102143"/>
        <a:ext cx="4571887" cy="1681139"/>
      </dsp:txXfrm>
    </dsp:sp>
    <dsp:sp modelId="{35EBD173-A719-4F84-97C5-20A774C30BAF}">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994EE2-40C2-4E36-95AA-08054714D3F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F1835B-D791-4432-8BF5-BB930B243C4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GB" sz="2500" kern="1200" dirty="0"/>
            <a:t>No tools in place to flag or detect suspicious activity.</a:t>
          </a:r>
          <a:endParaRPr lang="en-US" sz="2500" kern="1200" dirty="0"/>
        </a:p>
      </dsp:txBody>
      <dsp:txXfrm>
        <a:off x="1941716" y="4203567"/>
        <a:ext cx="4571887" cy="16811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E9DF0-9CFE-4D16-9E48-F43D9F1EB163}">
      <dsp:nvSpPr>
        <dsp:cNvPr id="0" name=""/>
        <dsp:cNvSpPr/>
      </dsp:nvSpPr>
      <dsp:spPr>
        <a:xfrm>
          <a:off x="1664782" y="407050"/>
          <a:ext cx="875993" cy="8759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6E1D74-61D0-4B7C-BC38-C9A5B23E74C7}">
      <dsp:nvSpPr>
        <dsp:cNvPr id="0" name=""/>
        <dsp:cNvSpPr/>
      </dsp:nvSpPr>
      <dsp:spPr>
        <a:xfrm>
          <a:off x="1129453" y="1589368"/>
          <a:ext cx="19466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dirty="0"/>
            <a:t>Smart contract Ponzi schemes</a:t>
          </a:r>
          <a:endParaRPr lang="en-US" sz="2300" kern="1200" dirty="0"/>
        </a:p>
      </dsp:txBody>
      <dsp:txXfrm>
        <a:off x="1129453" y="1589368"/>
        <a:ext cx="1946652" cy="720000"/>
      </dsp:txXfrm>
    </dsp:sp>
    <dsp:sp modelId="{8EC01F58-8B6C-416B-976A-301CCD05613E}">
      <dsp:nvSpPr>
        <dsp:cNvPr id="0" name=""/>
        <dsp:cNvSpPr/>
      </dsp:nvSpPr>
      <dsp:spPr>
        <a:xfrm>
          <a:off x="3952098" y="407050"/>
          <a:ext cx="875993" cy="8759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AC4636-3446-4611-9A1E-BF95D1C450A1}">
      <dsp:nvSpPr>
        <dsp:cNvPr id="0" name=""/>
        <dsp:cNvSpPr/>
      </dsp:nvSpPr>
      <dsp:spPr>
        <a:xfrm>
          <a:off x="3416769" y="1589368"/>
          <a:ext cx="19466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Fraud</a:t>
          </a:r>
          <a:endParaRPr lang="en-US" sz="2300" kern="1200"/>
        </a:p>
      </dsp:txBody>
      <dsp:txXfrm>
        <a:off x="3416769" y="1589368"/>
        <a:ext cx="1946652" cy="720000"/>
      </dsp:txXfrm>
    </dsp:sp>
    <dsp:sp modelId="{A08C23B7-BBB0-4F84-9843-918FD8867671}">
      <dsp:nvSpPr>
        <dsp:cNvPr id="0" name=""/>
        <dsp:cNvSpPr/>
      </dsp:nvSpPr>
      <dsp:spPr>
        <a:xfrm>
          <a:off x="1664782" y="2796031"/>
          <a:ext cx="875993" cy="8759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122730-6BE3-4153-9A6A-C752BEDF75FA}">
      <dsp:nvSpPr>
        <dsp:cNvPr id="0" name=""/>
        <dsp:cNvSpPr/>
      </dsp:nvSpPr>
      <dsp:spPr>
        <a:xfrm>
          <a:off x="1129453" y="3978349"/>
          <a:ext cx="19466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Phishing</a:t>
          </a:r>
          <a:endParaRPr lang="en-US" sz="2300" kern="1200"/>
        </a:p>
      </dsp:txBody>
      <dsp:txXfrm>
        <a:off x="1129453" y="3978349"/>
        <a:ext cx="1946652" cy="720000"/>
      </dsp:txXfrm>
    </dsp:sp>
    <dsp:sp modelId="{FE4E3361-2013-4804-AE6C-6EC0C6DBF0AC}">
      <dsp:nvSpPr>
        <dsp:cNvPr id="0" name=""/>
        <dsp:cNvSpPr/>
      </dsp:nvSpPr>
      <dsp:spPr>
        <a:xfrm>
          <a:off x="3952098" y="2796031"/>
          <a:ext cx="875993" cy="8759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4E9B43-5B5B-4C3D-82BA-E71378880565}">
      <dsp:nvSpPr>
        <dsp:cNvPr id="0" name=""/>
        <dsp:cNvSpPr/>
      </dsp:nvSpPr>
      <dsp:spPr>
        <a:xfrm>
          <a:off x="3416769" y="3978349"/>
          <a:ext cx="19466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Money mixing</a:t>
          </a:r>
          <a:endParaRPr lang="en-US" sz="2300" kern="1200"/>
        </a:p>
      </dsp:txBody>
      <dsp:txXfrm>
        <a:off x="3416769" y="3978349"/>
        <a:ext cx="1946652"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9209A-A7F6-4227-9518-30BC1AFB17A6}">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E24587-DF51-44F8-B584-BACA3A63ADAD}">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089883-3549-4E44-AD81-D6AC87D04C8F}">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GB" sz="2500" kern="1200"/>
            <a:t>Anonymity</a:t>
          </a:r>
          <a:endParaRPr lang="en-US" sz="2500" kern="1200"/>
        </a:p>
      </dsp:txBody>
      <dsp:txXfrm>
        <a:off x="1941716" y="718"/>
        <a:ext cx="4571887" cy="1681139"/>
      </dsp:txXfrm>
    </dsp:sp>
    <dsp:sp modelId="{48F431EB-2C98-48C7-8695-C99B401A5CB4}">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2286C-912E-4394-81F7-EBF56D2CDD7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18BFAF-1934-41FA-BC96-3C3666E869E1}">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GB" sz="2500" kern="1200"/>
            <a:t>Unstoppable</a:t>
          </a:r>
          <a:endParaRPr lang="en-US" sz="2500" kern="1200"/>
        </a:p>
      </dsp:txBody>
      <dsp:txXfrm>
        <a:off x="1941716" y="2102143"/>
        <a:ext cx="4571887" cy="1681139"/>
      </dsp:txXfrm>
    </dsp:sp>
    <dsp:sp modelId="{DF3641BB-1CB2-4E27-BB7F-0C85D2298B93}">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5E016-C1CE-4980-9FF5-27B5437582ED}">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1FD0A2-F3BC-448B-83C9-FC1AC6805E2D}">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GB" sz="2500" kern="1200"/>
            <a:t>False sense of trustworthiness</a:t>
          </a:r>
          <a:endParaRPr lang="en-US" sz="2500" kern="1200"/>
        </a:p>
      </dsp:txBody>
      <dsp:txXfrm>
        <a:off x="1941716" y="4203567"/>
        <a:ext cx="4571887" cy="16811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94EAA-AC12-4456-9FF3-A7A2EE375368}">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ACA6F5-C347-41E1-98AB-5C103F6C3231}">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689DB9-F2E5-4EE3-A142-FA76FE26F2F9}">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11200">
            <a:lnSpc>
              <a:spcPct val="100000"/>
            </a:lnSpc>
            <a:spcBef>
              <a:spcPct val="0"/>
            </a:spcBef>
            <a:spcAft>
              <a:spcPct val="35000"/>
            </a:spcAft>
            <a:buNone/>
          </a:pPr>
          <a:r>
            <a:rPr lang="en-GB" sz="1600" kern="1200" dirty="0"/>
            <a:t>Still widely adopted practice for the detection of fraud.</a:t>
          </a:r>
          <a:endParaRPr lang="en-US" sz="1600" kern="1200" dirty="0"/>
        </a:p>
      </dsp:txBody>
      <dsp:txXfrm>
        <a:off x="1941716" y="718"/>
        <a:ext cx="4571887" cy="1681139"/>
      </dsp:txXfrm>
    </dsp:sp>
    <dsp:sp modelId="{D121A291-2733-43F5-9304-D3E5699E2375}">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B9B22-2A7D-40C0-BBA0-2D8C5EF81B70}">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15E34B-5186-4C7A-8592-76A2B9B4EB21}">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11200">
            <a:lnSpc>
              <a:spcPct val="100000"/>
            </a:lnSpc>
            <a:spcBef>
              <a:spcPct val="0"/>
            </a:spcBef>
            <a:spcAft>
              <a:spcPct val="35000"/>
            </a:spcAft>
            <a:buNone/>
          </a:pPr>
          <a:r>
            <a:rPr lang="en-GB" sz="1600" kern="1200" dirty="0"/>
            <a:t>In 2017 CyberSource reported that 79% of North American businesses conduct ad-hoc manual reviews while only 25% manually review all executed orders. Of these 25%, 89% are then formally accepted by the respective businesses.</a:t>
          </a:r>
          <a:endParaRPr lang="en-US" sz="1600" kern="1200" dirty="0"/>
        </a:p>
      </dsp:txBody>
      <dsp:txXfrm>
        <a:off x="1941716" y="2102143"/>
        <a:ext cx="4571887" cy="1681139"/>
      </dsp:txXfrm>
    </dsp:sp>
    <dsp:sp modelId="{16FF8321-11B0-4AF4-9F26-FF055C10A2C9}">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474896-44D6-4E53-86E9-936CA0EC0DF3}">
      <dsp:nvSpPr>
        <dsp:cNvPr id="0" name=""/>
        <dsp:cNvSpPr/>
      </dsp:nvSpPr>
      <dsp:spPr>
        <a:xfrm>
          <a:off x="508544" y="4581824"/>
          <a:ext cx="924626" cy="92462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D9448C-7123-4869-959C-8D87C8204C14}">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11200">
            <a:lnSpc>
              <a:spcPct val="100000"/>
            </a:lnSpc>
            <a:spcBef>
              <a:spcPct val="0"/>
            </a:spcBef>
            <a:spcAft>
              <a:spcPct val="35000"/>
            </a:spcAft>
            <a:buNone/>
          </a:pPr>
          <a:r>
            <a:rPr lang="en-GB" sz="1600" kern="1200" dirty="0"/>
            <a:t>Waste of time, money and resources.</a:t>
          </a:r>
          <a:endParaRPr lang="en-US" sz="1600" kern="1200" dirty="0"/>
        </a:p>
      </dsp:txBody>
      <dsp:txXfrm>
        <a:off x="1941716" y="4203567"/>
        <a:ext cx="4571887" cy="16811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8A6CF-41B6-409F-8DD7-3D1D2800C382}">
      <dsp:nvSpPr>
        <dsp:cNvPr id="0" name=""/>
        <dsp:cNvSpPr/>
      </dsp:nvSpPr>
      <dsp:spPr>
        <a:xfrm>
          <a:off x="212335"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29CF8-2207-454D-8AD4-8888DD5F47E6}">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9D31F2-258E-4790-8716-C7196C819F81}">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dirty="0"/>
            <a:t>150 million transactions were processed per day by Visa– 1,667 transactions per second in 2017</a:t>
          </a:r>
          <a:r>
            <a:rPr lang="en-GB" sz="2100" kern="1200" baseline="30000" dirty="0"/>
            <a:t>1</a:t>
          </a:r>
          <a:endParaRPr lang="en-US" sz="2100" kern="1200" baseline="30000" dirty="0"/>
        </a:p>
      </dsp:txBody>
      <dsp:txXfrm>
        <a:off x="1834517" y="1507711"/>
        <a:ext cx="3148942" cy="1335915"/>
      </dsp:txXfrm>
    </dsp:sp>
    <dsp:sp modelId="{A4C25F98-2271-4AB4-ABF4-2EACE70E0202}">
      <dsp:nvSpPr>
        <dsp:cNvPr id="0" name=""/>
        <dsp:cNvSpPr/>
      </dsp:nvSpPr>
      <dsp:spPr>
        <a:xfrm>
          <a:off x="5532139"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54CDB0-C320-4A98-B9DF-06E82BBCB04E}">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ABB8E1-A675-481E-9055-51F63D05CB71}">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dirty="0"/>
            <a:t>Mobile payments through developed mobile wallets processed $194.1 billion in 2016</a:t>
          </a:r>
          <a:r>
            <a:rPr lang="en-GB" sz="2100" kern="1200" baseline="30000" dirty="0"/>
            <a:t>2 </a:t>
          </a:r>
          <a:r>
            <a:rPr lang="en-GB" sz="2100" kern="1200" dirty="0"/>
            <a:t> </a:t>
          </a:r>
          <a:endParaRPr lang="en-US" sz="2100" kern="1200" dirty="0"/>
        </a:p>
      </dsp:txBody>
      <dsp:txXfrm>
        <a:off x="7154322" y="1507711"/>
        <a:ext cx="3148942" cy="13359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7687A-533E-46DA-8618-CF2501E13A29}">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A70DB9-280A-4475-B56F-3BCF247684B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BD9C9A-1EFF-41DF-A631-75DE4C18B504}">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GB" sz="2300" kern="1200" dirty="0"/>
            <a:t>Users prefer transmitting money on Ethereum as opposed to smart contracts.</a:t>
          </a:r>
          <a:endParaRPr lang="en-US" sz="2300" kern="1200" dirty="0"/>
        </a:p>
      </dsp:txBody>
      <dsp:txXfrm>
        <a:off x="1941716" y="718"/>
        <a:ext cx="4571887" cy="1681139"/>
      </dsp:txXfrm>
    </dsp:sp>
    <dsp:sp modelId="{89ED9BF5-54B2-4384-B7B9-88D93D552B8B}">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F70A3-AAB4-4C74-A59D-CDDF3BFE5D9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95E33F-99A3-4BB5-A146-149DAD56A361}">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GB" sz="2300" kern="1200" dirty="0"/>
            <a:t>Smart contracts are not commonly used in Ethereum domain.</a:t>
          </a:r>
          <a:endParaRPr lang="en-US" sz="2300" kern="1200" dirty="0"/>
        </a:p>
      </dsp:txBody>
      <dsp:txXfrm>
        <a:off x="1941716" y="2102143"/>
        <a:ext cx="4571887" cy="1681139"/>
      </dsp:txXfrm>
    </dsp:sp>
    <dsp:sp modelId="{4EFB516D-738B-4805-92D9-6B22A5AFB96B}">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E29F50-819B-4B73-9575-5E4AEA4BDE2B}">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EFE11F-7138-48EE-A612-6A4F80915863}">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GB" sz="2300" kern="1200" dirty="0"/>
            <a:t>Variability in Ethereum usage suggests it is also being used for testing and deployment of toy contracts.</a:t>
          </a:r>
          <a:endParaRPr lang="en-US" sz="2300" kern="1200" dirty="0"/>
        </a:p>
      </dsp:txBody>
      <dsp:txXfrm>
        <a:off x="1941716" y="4203567"/>
        <a:ext cx="4571887" cy="16811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D8881-8E04-47BD-89AE-B03385FE0425}">
      <dsp:nvSpPr>
        <dsp:cNvPr id="0" name=""/>
        <dsp:cNvSpPr/>
      </dsp:nvSpPr>
      <dsp:spPr>
        <a:xfrm>
          <a:off x="1243" y="353527"/>
          <a:ext cx="4851316" cy="2910789"/>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dirty="0">
              <a:solidFill>
                <a:schemeClr val="tx1"/>
              </a:solidFill>
            </a:rPr>
            <a:t>1. Normal transactions </a:t>
          </a:r>
          <a:endParaRPr lang="en-US" sz="6500" kern="1200" dirty="0">
            <a:solidFill>
              <a:schemeClr val="tx1"/>
            </a:solidFill>
          </a:endParaRPr>
        </a:p>
      </dsp:txBody>
      <dsp:txXfrm>
        <a:off x="1243" y="353527"/>
        <a:ext cx="4851316" cy="2910789"/>
      </dsp:txXfrm>
    </dsp:sp>
    <dsp:sp modelId="{1533777C-62A0-49FA-87AB-CB2A5CE70A20}">
      <dsp:nvSpPr>
        <dsp:cNvPr id="0" name=""/>
        <dsp:cNvSpPr/>
      </dsp:nvSpPr>
      <dsp:spPr>
        <a:xfrm>
          <a:off x="5337691" y="353527"/>
          <a:ext cx="4851316" cy="2910789"/>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dirty="0">
              <a:solidFill>
                <a:schemeClr val="tx1"/>
              </a:solidFill>
            </a:rPr>
            <a:t>2. ERC20 transactions</a:t>
          </a:r>
          <a:endParaRPr lang="en-US" sz="6500" kern="1200" dirty="0">
            <a:solidFill>
              <a:schemeClr val="tx1"/>
            </a:solidFill>
          </a:endParaRPr>
        </a:p>
      </dsp:txBody>
      <dsp:txXfrm>
        <a:off x="5337691" y="353527"/>
        <a:ext cx="4851316" cy="291078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C92FCA-4994-4081-A965-AEA944B6AD8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986C976-9EB7-477A-9827-26C4307828F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70A6CE-BC7F-4AD2-8906-968F133FB92F}" type="datetimeFigureOut">
              <a:rPr lang="en-GB" smtClean="0"/>
              <a:t>21/08/2019</a:t>
            </a:fld>
            <a:endParaRPr lang="en-GB"/>
          </a:p>
        </p:txBody>
      </p:sp>
      <p:sp>
        <p:nvSpPr>
          <p:cNvPr id="4" name="Footer Placeholder 3">
            <a:extLst>
              <a:ext uri="{FF2B5EF4-FFF2-40B4-BE49-F238E27FC236}">
                <a16:creationId xmlns:a16="http://schemas.microsoft.com/office/drawing/2014/main" id="{C5788F64-54A1-43FA-9315-368A99D49C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a:t>Ting  Chen,  Yuxiao  Zhu,  Zihao  Li,  Jiachi  Chen,  Xiaoqi  Li,  Xi-apu Luo, Xiaodong Lin, and Xiaosong Zhange. “Understandingethereum via graph analysis.” In:IEEE INFOCOM2018-IEEEConference on Computer Communications. IEEE.2018, pp.1484–1492.</a:t>
            </a:r>
          </a:p>
        </p:txBody>
      </p:sp>
      <p:sp>
        <p:nvSpPr>
          <p:cNvPr id="5" name="Slide Number Placeholder 4">
            <a:extLst>
              <a:ext uri="{FF2B5EF4-FFF2-40B4-BE49-F238E27FC236}">
                <a16:creationId xmlns:a16="http://schemas.microsoft.com/office/drawing/2014/main" id="{E2B5312E-4B96-4913-9251-71AC1F32BA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7E25EA-5774-4704-86F1-3240BF2002D5}" type="slidenum">
              <a:rPr lang="en-GB" smtClean="0"/>
              <a:t>‹#›</a:t>
            </a:fld>
            <a:endParaRPr lang="en-GB"/>
          </a:p>
        </p:txBody>
      </p:sp>
    </p:spTree>
    <p:extLst>
      <p:ext uri="{BB962C8B-B14F-4D97-AF65-F5344CB8AC3E}">
        <p14:creationId xmlns:p14="http://schemas.microsoft.com/office/powerpoint/2010/main" val="2934764821"/>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67950-910F-4B5D-988E-C9A7567A15D6}" type="datetimeFigureOut">
              <a:rPr lang="en-GB" smtClean="0"/>
              <a:t>21/08/2019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Ting  Chen,  Yuxiao  Zhu,  Zihao  Li,  Jiachi  Chen,  Xiaoqi  Li,  Xi-apu Luo, Xiaodong Lin, and Xiaosong Zhange. “Understandingethereum via graph analysis.” In:IEEE INFOCOM2018-IEEEConference on Computer Communications. IEEE.2018, pp.1484–1492.</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32307-9848-4FB1-B6BA-C7323257CC5E}" type="slidenum">
              <a:rPr lang="en-GB" smtClean="0"/>
              <a:t>‹#›</a:t>
            </a:fld>
            <a:endParaRPr lang="en-GB"/>
          </a:p>
        </p:txBody>
      </p:sp>
    </p:spTree>
    <p:extLst>
      <p:ext uri="{BB962C8B-B14F-4D97-AF65-F5344CB8AC3E}">
        <p14:creationId xmlns:p14="http://schemas.microsoft.com/office/powerpoint/2010/main" val="3805308514"/>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thank you for all being here. As expected we aren’t many so please feel free to stop me during the presentation with any questions you may have. I’d also like to thank my supervisors </a:t>
            </a:r>
            <a:r>
              <a:rPr lang="en-GB" dirty="0" err="1"/>
              <a:t>Dr.</a:t>
            </a:r>
            <a:r>
              <a:rPr lang="en-GB" dirty="0"/>
              <a:t> Azzopardi and </a:t>
            </a:r>
            <a:r>
              <a:rPr lang="en-GB" dirty="0" err="1"/>
              <a:t>Dr.</a:t>
            </a:r>
            <a:r>
              <a:rPr lang="en-GB" dirty="0"/>
              <a:t> Ellul for overseeing my work titled ‘Classification of illicit Activity over the Ethereum network using </a:t>
            </a:r>
            <a:r>
              <a:rPr lang="en-GB" dirty="0" err="1"/>
              <a:t>XGBoost</a:t>
            </a:r>
            <a:r>
              <a:rPr lang="en-GB" dirty="0"/>
              <a:t>’. </a:t>
            </a:r>
          </a:p>
          <a:p>
            <a:endParaRPr lang="en-GB" dirty="0"/>
          </a:p>
          <a:p>
            <a:r>
              <a:rPr lang="en-GB" dirty="0"/>
              <a:t>In brief we classify accounts (normal or illicit) on the Ethereum network based on their transaction history. </a:t>
            </a:r>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738173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Decision tree on steroids</a:t>
            </a:r>
          </a:p>
        </p:txBody>
      </p:sp>
      <p:sp>
        <p:nvSpPr>
          <p:cNvPr id="5" name="Footer Placeholder 4">
            <a:extLst>
              <a:ext uri="{FF2B5EF4-FFF2-40B4-BE49-F238E27FC236}">
                <a16:creationId xmlns:a16="http://schemas.microsoft.com/office/drawing/2014/main" id="{4FDFDD70-EED4-4502-A0CB-D5880E598DF1}"/>
              </a:ext>
            </a:extLst>
          </p:cNvPr>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1696751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Adaboost</a:t>
            </a:r>
            <a:r>
              <a:rPr lang="en-GB" dirty="0"/>
              <a:t> – Adaptive boost implements this</a:t>
            </a:r>
          </a:p>
        </p:txBody>
      </p:sp>
      <p:sp>
        <p:nvSpPr>
          <p:cNvPr id="5" name="Footer Placeholder 4">
            <a:extLst>
              <a:ext uri="{FF2B5EF4-FFF2-40B4-BE49-F238E27FC236}">
                <a16:creationId xmlns:a16="http://schemas.microsoft.com/office/drawing/2014/main" id="{1957CFD9-CBEA-411F-AAD6-BBAE1406485B}"/>
              </a:ext>
            </a:extLst>
          </p:cNvPr>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3422019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383301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3375396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Precision = TP / TP + FP</a:t>
            </a:r>
          </a:p>
          <a:p>
            <a:r>
              <a:rPr lang="en-GB" dirty="0"/>
              <a:t>Recall = TP / TP + FN</a:t>
            </a:r>
          </a:p>
          <a:p>
            <a:r>
              <a:rPr lang="en-GB" dirty="0"/>
              <a:t>F1-score = Harmonic mean of precision and recall ( 2 * (Precision * Recall) / Precision + Recall)</a:t>
            </a:r>
          </a:p>
          <a:p>
            <a:r>
              <a:rPr lang="en-GB" sz="1200" b="0" i="0" kern="1200" dirty="0">
                <a:solidFill>
                  <a:schemeClr val="tx1"/>
                </a:solidFill>
                <a:effectLst/>
                <a:latin typeface="+mn-lt"/>
                <a:ea typeface="+mn-ea"/>
                <a:cs typeface="+mn-cs"/>
              </a:rPr>
              <a:t>AUC = TPR vs. FPR. Measures separability/distinguishability between two classes. </a:t>
            </a:r>
            <a:endParaRPr lang="en-GB" dirty="0"/>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3890154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FP = 6 </a:t>
            </a:r>
          </a:p>
          <a:p>
            <a:r>
              <a:rPr lang="en-GB" dirty="0"/>
              <a:t>FN = 7 – MOST IMPORTANT</a:t>
            </a:r>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383933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3802837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Gain – improvement in accuracy gained by a feature after its split on </a:t>
            </a:r>
          </a:p>
          <a:p>
            <a:r>
              <a:rPr lang="en-GB" dirty="0"/>
              <a:t>Weight – number of times a feature occurs in the trees</a:t>
            </a:r>
          </a:p>
          <a:p>
            <a:r>
              <a:rPr lang="en-GB" dirty="0"/>
              <a:t>Coverage – Number of times feature used to decide the leaf node </a:t>
            </a:r>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55348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774765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Split into 4 main sections.</a:t>
            </a:r>
          </a:p>
          <a:p>
            <a:r>
              <a:rPr lang="en-GB" dirty="0"/>
              <a:t>1.  I’ll start off with necessary building blocks so as to help understand the research which will help lead to the motivation for our proposed research.  </a:t>
            </a:r>
          </a:p>
          <a:p>
            <a:r>
              <a:rPr lang="en-GB" dirty="0"/>
              <a:t>2. We then move to how we acquired the dataset necessary for us to analyse and pass to our classification model – </a:t>
            </a:r>
            <a:r>
              <a:rPr lang="en-GB" dirty="0" err="1"/>
              <a:t>XGBoost</a:t>
            </a:r>
            <a:r>
              <a:rPr lang="en-GB" dirty="0"/>
              <a:t>.</a:t>
            </a:r>
          </a:p>
          <a:p>
            <a:endParaRPr lang="en-GB" dirty="0"/>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572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1553838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this may be circumvented in the event that an individual or group of individuals has the majority control (over50%) of the network. If this is not the case, the provided ledger is deemed to be both a historical and reconciliated rendition of the ground truth. </a:t>
            </a:r>
          </a:p>
          <a:p>
            <a:endParaRPr lang="en-GB" dirty="0"/>
          </a:p>
          <a:p>
            <a:endParaRPr lang="en-GB" dirty="0"/>
          </a:p>
          <a:p>
            <a:endParaRPr lang="en-GB" dirty="0"/>
          </a:p>
        </p:txBody>
      </p:sp>
      <p:sp>
        <p:nvSpPr>
          <p:cNvPr id="5" name="Footer Placeholder 4">
            <a:extLst>
              <a:ext uri="{FF2B5EF4-FFF2-40B4-BE49-F238E27FC236}">
                <a16:creationId xmlns:a16="http://schemas.microsoft.com/office/drawing/2014/main" id="{A3105C9D-CA74-43E7-971C-BB9476216175}"/>
              </a:ext>
            </a:extLst>
          </p:cNvPr>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2326585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Footer Placeholder 4">
            <a:extLst>
              <a:ext uri="{FF2B5EF4-FFF2-40B4-BE49-F238E27FC236}">
                <a16:creationId xmlns:a16="http://schemas.microsoft.com/office/drawing/2014/main" id="{7DDC75A1-6A1F-463A-AC01-EFED874CBEA1}"/>
              </a:ext>
            </a:extLst>
          </p:cNvPr>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285354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Storage – hash of the ID of the root storage </a:t>
            </a:r>
            <a:r>
              <a:rPr lang="en-GB" dirty="0" err="1"/>
              <a:t>trie</a:t>
            </a:r>
            <a:endParaRPr lang="en-GB" dirty="0"/>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1949113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banks had to close up after they were unable to carry out the necessary procedures as well as inform the relevant authorities</a:t>
            </a:r>
          </a:p>
        </p:txBody>
      </p:sp>
      <p:sp>
        <p:nvSpPr>
          <p:cNvPr id="5" name="Footer Placeholder 4">
            <a:extLst>
              <a:ext uri="{FF2B5EF4-FFF2-40B4-BE49-F238E27FC236}">
                <a16:creationId xmlns:a16="http://schemas.microsoft.com/office/drawing/2014/main" id="{97B19ABD-FF4A-4BD0-AEAD-C220BF37102D}"/>
              </a:ext>
            </a:extLst>
          </p:cNvPr>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134773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sources</a:t>
            </a:r>
          </a:p>
        </p:txBody>
      </p:sp>
      <p:sp>
        <p:nvSpPr>
          <p:cNvPr id="4" name="Footer Placeholder 3"/>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67601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Mainly due to users prior experience in other cryptos and lack of use in smart contracts</a:t>
            </a:r>
          </a:p>
          <a:p>
            <a:pPr marL="228600" indent="-228600">
              <a:buAutoNum type="arabicParenR"/>
            </a:pPr>
            <a:r>
              <a:rPr lang="en-GB" dirty="0"/>
              <a:t>Lack of applications converted and implemented </a:t>
            </a:r>
          </a:p>
          <a:p>
            <a:pPr marL="228600" indent="-228600">
              <a:buAutoNum type="arabicParenR"/>
            </a:pPr>
            <a:endParaRPr lang="en-GB" dirty="0"/>
          </a:p>
          <a:p>
            <a:pPr marL="228600" indent="-228600">
              <a:buAutoNum type="arabicParenR"/>
            </a:pPr>
            <a:endParaRPr lang="en-GB" dirty="0"/>
          </a:p>
        </p:txBody>
      </p:sp>
      <p:sp>
        <p:nvSpPr>
          <p:cNvPr id="5" name="Footer Placeholder 4">
            <a:extLst>
              <a:ext uri="{FF2B5EF4-FFF2-40B4-BE49-F238E27FC236}">
                <a16:creationId xmlns:a16="http://schemas.microsoft.com/office/drawing/2014/main" id="{A8EA7EA2-CFD4-4056-8956-93D72549715C}"/>
              </a:ext>
            </a:extLst>
          </p:cNvPr>
          <p:cNvSpPr>
            <a:spLocks noGrp="1"/>
          </p:cNvSpPr>
          <p:nvPr>
            <p:ph type="ftr" sz="quarter" idx="4"/>
          </p:nvPr>
        </p:nvSpPr>
        <p:spPr/>
        <p:txBody>
          <a:bodyPr/>
          <a:lstStyle/>
          <a:p>
            <a:r>
              <a:rPr lang="en-GB"/>
              <a:t>Ting  Chen,  Yuxiao  Zhu,  Zihao  Li,  Jiachi  Chen,  Xiaoqi  Li,  Xi-apu Luo, Xiaodong Lin, and Xiaosong Zhange. “Understandingethereum via graph analysis.” In:IEEE INFOCOM2018-IEEEConference on Computer Communications. IEEE.2018, pp.1484–1492.</a:t>
            </a:r>
          </a:p>
        </p:txBody>
      </p:sp>
    </p:spTree>
    <p:extLst>
      <p:ext uri="{BB962C8B-B14F-4D97-AF65-F5344CB8AC3E}">
        <p14:creationId xmlns:p14="http://schemas.microsoft.com/office/powerpoint/2010/main" val="3770523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951E-25F9-4D48-879A-5442445348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7B61B96-A324-40A7-A615-9A6AEFA4EE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8F3C272-C398-46DF-ABB7-2D50AB2B1F5E}"/>
              </a:ext>
            </a:extLst>
          </p:cNvPr>
          <p:cNvSpPr>
            <a:spLocks noGrp="1"/>
          </p:cNvSpPr>
          <p:nvPr>
            <p:ph type="dt" sz="half" idx="10"/>
          </p:nvPr>
        </p:nvSpPr>
        <p:spPr/>
        <p:txBody>
          <a:bodyPr/>
          <a:lstStyle/>
          <a:p>
            <a:fld id="{438E1BFF-909D-4944-A09D-27DECF7842F5}" type="datetime1">
              <a:rPr lang="en-GB" smtClean="0"/>
              <a:t>21/08/2019</a:t>
            </a:fld>
            <a:endParaRPr lang="en-GB"/>
          </a:p>
        </p:txBody>
      </p:sp>
      <p:sp>
        <p:nvSpPr>
          <p:cNvPr id="5" name="Footer Placeholder 4">
            <a:extLst>
              <a:ext uri="{FF2B5EF4-FFF2-40B4-BE49-F238E27FC236}">
                <a16:creationId xmlns:a16="http://schemas.microsoft.com/office/drawing/2014/main" id="{9FE51133-C3B6-46FE-BD45-B78FAD177DAC}"/>
              </a:ext>
            </a:extLst>
          </p:cNvPr>
          <p:cNvSpPr>
            <a:spLocks noGrp="1"/>
          </p:cNvSpPr>
          <p:nvPr>
            <p:ph type="ftr" sz="quarter" idx="11"/>
          </p:nvPr>
        </p:nvSpPr>
        <p:spPr/>
        <p:txBody>
          <a:body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6" name="Slide Number Placeholder 5">
            <a:extLst>
              <a:ext uri="{FF2B5EF4-FFF2-40B4-BE49-F238E27FC236}">
                <a16:creationId xmlns:a16="http://schemas.microsoft.com/office/drawing/2014/main" id="{BD024D87-844A-40CC-B64D-747A101E255F}"/>
              </a:ext>
            </a:extLst>
          </p:cNvPr>
          <p:cNvSpPr>
            <a:spLocks noGrp="1"/>
          </p:cNvSpPr>
          <p:nvPr>
            <p:ph type="sldNum" sz="quarter" idx="12"/>
          </p:nvPr>
        </p:nvSpPr>
        <p:spPr/>
        <p:txBody>
          <a:bodyPr/>
          <a:lstStyle/>
          <a:p>
            <a:fld id="{2F4BEE82-15AC-4F3F-AC63-3550650E9ADC}" type="slidenum">
              <a:rPr lang="en-GB" smtClean="0"/>
              <a:t>‹#›</a:t>
            </a:fld>
            <a:endParaRPr lang="en-GB"/>
          </a:p>
        </p:txBody>
      </p:sp>
    </p:spTree>
    <p:extLst>
      <p:ext uri="{BB962C8B-B14F-4D97-AF65-F5344CB8AC3E}">
        <p14:creationId xmlns:p14="http://schemas.microsoft.com/office/powerpoint/2010/main" val="334472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CECE-55F6-4DC4-AE25-724BE4E4905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E4B8130-A04D-4B58-8F87-311A81E160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35FF342-0D14-44D2-B5F8-857AE65796B3}"/>
              </a:ext>
            </a:extLst>
          </p:cNvPr>
          <p:cNvSpPr>
            <a:spLocks noGrp="1"/>
          </p:cNvSpPr>
          <p:nvPr>
            <p:ph type="dt" sz="half" idx="10"/>
          </p:nvPr>
        </p:nvSpPr>
        <p:spPr/>
        <p:txBody>
          <a:bodyPr/>
          <a:lstStyle/>
          <a:p>
            <a:fld id="{6C01C644-BE93-430C-8BB0-4D760232EE12}" type="datetime1">
              <a:rPr lang="en-GB" smtClean="0"/>
              <a:t>21/08/2019</a:t>
            </a:fld>
            <a:endParaRPr lang="en-GB"/>
          </a:p>
        </p:txBody>
      </p:sp>
      <p:sp>
        <p:nvSpPr>
          <p:cNvPr id="5" name="Footer Placeholder 4">
            <a:extLst>
              <a:ext uri="{FF2B5EF4-FFF2-40B4-BE49-F238E27FC236}">
                <a16:creationId xmlns:a16="http://schemas.microsoft.com/office/drawing/2014/main" id="{E714F2B4-FB87-4386-B503-7F92B4C172C5}"/>
              </a:ext>
            </a:extLst>
          </p:cNvPr>
          <p:cNvSpPr>
            <a:spLocks noGrp="1"/>
          </p:cNvSpPr>
          <p:nvPr>
            <p:ph type="ftr" sz="quarter" idx="11"/>
          </p:nvPr>
        </p:nvSpPr>
        <p:spPr/>
        <p:txBody>
          <a:body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6" name="Slide Number Placeholder 5">
            <a:extLst>
              <a:ext uri="{FF2B5EF4-FFF2-40B4-BE49-F238E27FC236}">
                <a16:creationId xmlns:a16="http://schemas.microsoft.com/office/drawing/2014/main" id="{C7AD2850-3C99-48FF-9092-94A0D2DBC1A9}"/>
              </a:ext>
            </a:extLst>
          </p:cNvPr>
          <p:cNvSpPr>
            <a:spLocks noGrp="1"/>
          </p:cNvSpPr>
          <p:nvPr>
            <p:ph type="sldNum" sz="quarter" idx="12"/>
          </p:nvPr>
        </p:nvSpPr>
        <p:spPr/>
        <p:txBody>
          <a:bodyPr/>
          <a:lstStyle/>
          <a:p>
            <a:fld id="{2F4BEE82-15AC-4F3F-AC63-3550650E9ADC}" type="slidenum">
              <a:rPr lang="en-GB" smtClean="0"/>
              <a:t>‹#›</a:t>
            </a:fld>
            <a:endParaRPr lang="en-GB"/>
          </a:p>
        </p:txBody>
      </p:sp>
    </p:spTree>
    <p:extLst>
      <p:ext uri="{BB962C8B-B14F-4D97-AF65-F5344CB8AC3E}">
        <p14:creationId xmlns:p14="http://schemas.microsoft.com/office/powerpoint/2010/main" val="1487747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C9886F-9B60-423E-B1C5-B907B39304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453E8E-003B-4B39-B703-8E293199D3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C938DC-650F-4B8A-A528-842702865B14}"/>
              </a:ext>
            </a:extLst>
          </p:cNvPr>
          <p:cNvSpPr>
            <a:spLocks noGrp="1"/>
          </p:cNvSpPr>
          <p:nvPr>
            <p:ph type="dt" sz="half" idx="10"/>
          </p:nvPr>
        </p:nvSpPr>
        <p:spPr/>
        <p:txBody>
          <a:bodyPr/>
          <a:lstStyle/>
          <a:p>
            <a:fld id="{D55C7758-97E9-44A2-9EDA-D1F6A39631C3}" type="datetime1">
              <a:rPr lang="en-GB" smtClean="0"/>
              <a:t>21/08/2019</a:t>
            </a:fld>
            <a:endParaRPr lang="en-GB"/>
          </a:p>
        </p:txBody>
      </p:sp>
      <p:sp>
        <p:nvSpPr>
          <p:cNvPr id="5" name="Footer Placeholder 4">
            <a:extLst>
              <a:ext uri="{FF2B5EF4-FFF2-40B4-BE49-F238E27FC236}">
                <a16:creationId xmlns:a16="http://schemas.microsoft.com/office/drawing/2014/main" id="{4C83B526-CA14-47EC-BF47-BD4B133F43C3}"/>
              </a:ext>
            </a:extLst>
          </p:cNvPr>
          <p:cNvSpPr>
            <a:spLocks noGrp="1"/>
          </p:cNvSpPr>
          <p:nvPr>
            <p:ph type="ftr" sz="quarter" idx="11"/>
          </p:nvPr>
        </p:nvSpPr>
        <p:spPr/>
        <p:txBody>
          <a:body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6" name="Slide Number Placeholder 5">
            <a:extLst>
              <a:ext uri="{FF2B5EF4-FFF2-40B4-BE49-F238E27FC236}">
                <a16:creationId xmlns:a16="http://schemas.microsoft.com/office/drawing/2014/main" id="{7F3637E2-1FE9-4C46-A14A-9BC77E0B894E}"/>
              </a:ext>
            </a:extLst>
          </p:cNvPr>
          <p:cNvSpPr>
            <a:spLocks noGrp="1"/>
          </p:cNvSpPr>
          <p:nvPr>
            <p:ph type="sldNum" sz="quarter" idx="12"/>
          </p:nvPr>
        </p:nvSpPr>
        <p:spPr/>
        <p:txBody>
          <a:bodyPr/>
          <a:lstStyle/>
          <a:p>
            <a:fld id="{2F4BEE82-15AC-4F3F-AC63-3550650E9ADC}" type="slidenum">
              <a:rPr lang="en-GB" smtClean="0"/>
              <a:t>‹#›</a:t>
            </a:fld>
            <a:endParaRPr lang="en-GB"/>
          </a:p>
        </p:txBody>
      </p:sp>
    </p:spTree>
    <p:extLst>
      <p:ext uri="{BB962C8B-B14F-4D97-AF65-F5344CB8AC3E}">
        <p14:creationId xmlns:p14="http://schemas.microsoft.com/office/powerpoint/2010/main" val="2239792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1A4F-6659-411E-B9B4-997ED6C2D8A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D13CB4-E83F-4648-B71D-54A333864C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BBE6D1-0E47-40C8-BC10-B3D652BB0989}"/>
              </a:ext>
            </a:extLst>
          </p:cNvPr>
          <p:cNvSpPr>
            <a:spLocks noGrp="1"/>
          </p:cNvSpPr>
          <p:nvPr>
            <p:ph type="dt" sz="half" idx="10"/>
          </p:nvPr>
        </p:nvSpPr>
        <p:spPr/>
        <p:txBody>
          <a:bodyPr/>
          <a:lstStyle/>
          <a:p>
            <a:fld id="{0D09D5B0-C394-41DA-BF6F-458A93DF0294}" type="datetime1">
              <a:rPr lang="en-GB" smtClean="0"/>
              <a:t>21/08/2019</a:t>
            </a:fld>
            <a:endParaRPr lang="en-GB"/>
          </a:p>
        </p:txBody>
      </p:sp>
      <p:sp>
        <p:nvSpPr>
          <p:cNvPr id="5" name="Footer Placeholder 4">
            <a:extLst>
              <a:ext uri="{FF2B5EF4-FFF2-40B4-BE49-F238E27FC236}">
                <a16:creationId xmlns:a16="http://schemas.microsoft.com/office/drawing/2014/main" id="{28BA4B0E-989A-43C3-8B06-0E161D395CC8}"/>
              </a:ext>
            </a:extLst>
          </p:cNvPr>
          <p:cNvSpPr>
            <a:spLocks noGrp="1"/>
          </p:cNvSpPr>
          <p:nvPr>
            <p:ph type="ftr" sz="quarter" idx="11"/>
          </p:nvPr>
        </p:nvSpPr>
        <p:spPr/>
        <p:txBody>
          <a:body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6" name="Slide Number Placeholder 5">
            <a:extLst>
              <a:ext uri="{FF2B5EF4-FFF2-40B4-BE49-F238E27FC236}">
                <a16:creationId xmlns:a16="http://schemas.microsoft.com/office/drawing/2014/main" id="{2C0AEA7B-3EEF-4FF6-BE8A-AFC78A906971}"/>
              </a:ext>
            </a:extLst>
          </p:cNvPr>
          <p:cNvSpPr>
            <a:spLocks noGrp="1"/>
          </p:cNvSpPr>
          <p:nvPr>
            <p:ph type="sldNum" sz="quarter" idx="12"/>
          </p:nvPr>
        </p:nvSpPr>
        <p:spPr/>
        <p:txBody>
          <a:bodyPr/>
          <a:lstStyle/>
          <a:p>
            <a:fld id="{2F4BEE82-15AC-4F3F-AC63-3550650E9ADC}" type="slidenum">
              <a:rPr lang="en-GB" smtClean="0"/>
              <a:t>‹#›</a:t>
            </a:fld>
            <a:endParaRPr lang="en-GB"/>
          </a:p>
        </p:txBody>
      </p:sp>
    </p:spTree>
    <p:extLst>
      <p:ext uri="{BB962C8B-B14F-4D97-AF65-F5344CB8AC3E}">
        <p14:creationId xmlns:p14="http://schemas.microsoft.com/office/powerpoint/2010/main" val="1738511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5736-6871-4BCA-A8BF-AFB9C70C74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3BE51A2-A703-4DD7-AA56-2EBEDC641D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73C75-0EA3-4818-BCF0-5B3311F66AA7}"/>
              </a:ext>
            </a:extLst>
          </p:cNvPr>
          <p:cNvSpPr>
            <a:spLocks noGrp="1"/>
          </p:cNvSpPr>
          <p:nvPr>
            <p:ph type="dt" sz="half" idx="10"/>
          </p:nvPr>
        </p:nvSpPr>
        <p:spPr/>
        <p:txBody>
          <a:bodyPr/>
          <a:lstStyle/>
          <a:p>
            <a:fld id="{231E913C-987B-47AD-98A6-75D7C918CF9B}" type="datetime1">
              <a:rPr lang="en-GB" smtClean="0"/>
              <a:t>21/08/2019</a:t>
            </a:fld>
            <a:endParaRPr lang="en-GB"/>
          </a:p>
        </p:txBody>
      </p:sp>
      <p:sp>
        <p:nvSpPr>
          <p:cNvPr id="5" name="Footer Placeholder 4">
            <a:extLst>
              <a:ext uri="{FF2B5EF4-FFF2-40B4-BE49-F238E27FC236}">
                <a16:creationId xmlns:a16="http://schemas.microsoft.com/office/drawing/2014/main" id="{73D100BE-7D4D-4B2F-B7DF-4BA4F2221118}"/>
              </a:ext>
            </a:extLst>
          </p:cNvPr>
          <p:cNvSpPr>
            <a:spLocks noGrp="1"/>
          </p:cNvSpPr>
          <p:nvPr>
            <p:ph type="ftr" sz="quarter" idx="11"/>
          </p:nvPr>
        </p:nvSpPr>
        <p:spPr/>
        <p:txBody>
          <a:body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6" name="Slide Number Placeholder 5">
            <a:extLst>
              <a:ext uri="{FF2B5EF4-FFF2-40B4-BE49-F238E27FC236}">
                <a16:creationId xmlns:a16="http://schemas.microsoft.com/office/drawing/2014/main" id="{D9B4BA39-0263-49C8-8DAE-D885A798264B}"/>
              </a:ext>
            </a:extLst>
          </p:cNvPr>
          <p:cNvSpPr>
            <a:spLocks noGrp="1"/>
          </p:cNvSpPr>
          <p:nvPr>
            <p:ph type="sldNum" sz="quarter" idx="12"/>
          </p:nvPr>
        </p:nvSpPr>
        <p:spPr/>
        <p:txBody>
          <a:bodyPr/>
          <a:lstStyle/>
          <a:p>
            <a:fld id="{2F4BEE82-15AC-4F3F-AC63-3550650E9ADC}" type="slidenum">
              <a:rPr lang="en-GB" smtClean="0"/>
              <a:t>‹#›</a:t>
            </a:fld>
            <a:endParaRPr lang="en-GB"/>
          </a:p>
        </p:txBody>
      </p:sp>
    </p:spTree>
    <p:extLst>
      <p:ext uri="{BB962C8B-B14F-4D97-AF65-F5344CB8AC3E}">
        <p14:creationId xmlns:p14="http://schemas.microsoft.com/office/powerpoint/2010/main" val="2925049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3F2A-58E8-4B20-BAA6-C3BCFEAEC2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480084-947D-4F89-98AF-B18141A91E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CADC5B9-D073-413D-A3F3-20B4D91BE2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5F7A7F9-34EF-4EF5-9052-7603D6D5FDEF}"/>
              </a:ext>
            </a:extLst>
          </p:cNvPr>
          <p:cNvSpPr>
            <a:spLocks noGrp="1"/>
          </p:cNvSpPr>
          <p:nvPr>
            <p:ph type="dt" sz="half" idx="10"/>
          </p:nvPr>
        </p:nvSpPr>
        <p:spPr/>
        <p:txBody>
          <a:bodyPr/>
          <a:lstStyle/>
          <a:p>
            <a:fld id="{7D2DB3E3-20DE-441B-82C6-80A9A1246D42}" type="datetime1">
              <a:rPr lang="en-GB" smtClean="0"/>
              <a:t>21/08/2019</a:t>
            </a:fld>
            <a:endParaRPr lang="en-GB"/>
          </a:p>
        </p:txBody>
      </p:sp>
      <p:sp>
        <p:nvSpPr>
          <p:cNvPr id="6" name="Footer Placeholder 5">
            <a:extLst>
              <a:ext uri="{FF2B5EF4-FFF2-40B4-BE49-F238E27FC236}">
                <a16:creationId xmlns:a16="http://schemas.microsoft.com/office/drawing/2014/main" id="{5397002B-0B2A-4317-8207-B0F1E65AAE0E}"/>
              </a:ext>
            </a:extLst>
          </p:cNvPr>
          <p:cNvSpPr>
            <a:spLocks noGrp="1"/>
          </p:cNvSpPr>
          <p:nvPr>
            <p:ph type="ftr" sz="quarter" idx="11"/>
          </p:nvPr>
        </p:nvSpPr>
        <p:spPr/>
        <p:txBody>
          <a:body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7" name="Slide Number Placeholder 6">
            <a:extLst>
              <a:ext uri="{FF2B5EF4-FFF2-40B4-BE49-F238E27FC236}">
                <a16:creationId xmlns:a16="http://schemas.microsoft.com/office/drawing/2014/main" id="{64A36302-BA20-4BA9-AD72-3CEB292A2A6A}"/>
              </a:ext>
            </a:extLst>
          </p:cNvPr>
          <p:cNvSpPr>
            <a:spLocks noGrp="1"/>
          </p:cNvSpPr>
          <p:nvPr>
            <p:ph type="sldNum" sz="quarter" idx="12"/>
          </p:nvPr>
        </p:nvSpPr>
        <p:spPr/>
        <p:txBody>
          <a:bodyPr/>
          <a:lstStyle/>
          <a:p>
            <a:fld id="{2F4BEE82-15AC-4F3F-AC63-3550650E9ADC}" type="slidenum">
              <a:rPr lang="en-GB" smtClean="0"/>
              <a:t>‹#›</a:t>
            </a:fld>
            <a:endParaRPr lang="en-GB"/>
          </a:p>
        </p:txBody>
      </p:sp>
    </p:spTree>
    <p:extLst>
      <p:ext uri="{BB962C8B-B14F-4D97-AF65-F5344CB8AC3E}">
        <p14:creationId xmlns:p14="http://schemas.microsoft.com/office/powerpoint/2010/main" val="3172738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A50F-0DF3-4BEB-90DB-A5F4840A5C2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969DCB-7D7C-4A18-B316-B005B690A5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CD13F6-BB78-4C78-9FDD-B7A63664AF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2E4E0A8-D66E-40BB-BD3F-851CB6E9E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61CD43-06F3-4C84-B53D-ADB430B6A5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11DFA26-2BEB-4A6A-92D2-687B5942EFF3}"/>
              </a:ext>
            </a:extLst>
          </p:cNvPr>
          <p:cNvSpPr>
            <a:spLocks noGrp="1"/>
          </p:cNvSpPr>
          <p:nvPr>
            <p:ph type="dt" sz="half" idx="10"/>
          </p:nvPr>
        </p:nvSpPr>
        <p:spPr/>
        <p:txBody>
          <a:bodyPr/>
          <a:lstStyle/>
          <a:p>
            <a:fld id="{BA6D3D85-2669-4A66-B084-BDEA25B12F35}" type="datetime1">
              <a:rPr lang="en-GB" smtClean="0"/>
              <a:t>21/08/2019</a:t>
            </a:fld>
            <a:endParaRPr lang="en-GB"/>
          </a:p>
        </p:txBody>
      </p:sp>
      <p:sp>
        <p:nvSpPr>
          <p:cNvPr id="8" name="Footer Placeholder 7">
            <a:extLst>
              <a:ext uri="{FF2B5EF4-FFF2-40B4-BE49-F238E27FC236}">
                <a16:creationId xmlns:a16="http://schemas.microsoft.com/office/drawing/2014/main" id="{97A093A5-DDEB-42F2-81E1-C02E2019E0F7}"/>
              </a:ext>
            </a:extLst>
          </p:cNvPr>
          <p:cNvSpPr>
            <a:spLocks noGrp="1"/>
          </p:cNvSpPr>
          <p:nvPr>
            <p:ph type="ftr" sz="quarter" idx="11"/>
          </p:nvPr>
        </p:nvSpPr>
        <p:spPr/>
        <p:txBody>
          <a:body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9" name="Slide Number Placeholder 8">
            <a:extLst>
              <a:ext uri="{FF2B5EF4-FFF2-40B4-BE49-F238E27FC236}">
                <a16:creationId xmlns:a16="http://schemas.microsoft.com/office/drawing/2014/main" id="{37D09666-405E-4A7D-84CA-095C9261C00F}"/>
              </a:ext>
            </a:extLst>
          </p:cNvPr>
          <p:cNvSpPr>
            <a:spLocks noGrp="1"/>
          </p:cNvSpPr>
          <p:nvPr>
            <p:ph type="sldNum" sz="quarter" idx="12"/>
          </p:nvPr>
        </p:nvSpPr>
        <p:spPr/>
        <p:txBody>
          <a:bodyPr/>
          <a:lstStyle/>
          <a:p>
            <a:fld id="{2F4BEE82-15AC-4F3F-AC63-3550650E9ADC}" type="slidenum">
              <a:rPr lang="en-GB" smtClean="0"/>
              <a:t>‹#›</a:t>
            </a:fld>
            <a:endParaRPr lang="en-GB"/>
          </a:p>
        </p:txBody>
      </p:sp>
    </p:spTree>
    <p:extLst>
      <p:ext uri="{BB962C8B-B14F-4D97-AF65-F5344CB8AC3E}">
        <p14:creationId xmlns:p14="http://schemas.microsoft.com/office/powerpoint/2010/main" val="68968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5390-0A33-42A4-8EE9-38CEFB4E431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B440808-2B35-4F71-A0D0-2B7574F04FD1}"/>
              </a:ext>
            </a:extLst>
          </p:cNvPr>
          <p:cNvSpPr>
            <a:spLocks noGrp="1"/>
          </p:cNvSpPr>
          <p:nvPr>
            <p:ph type="dt" sz="half" idx="10"/>
          </p:nvPr>
        </p:nvSpPr>
        <p:spPr/>
        <p:txBody>
          <a:bodyPr/>
          <a:lstStyle/>
          <a:p>
            <a:fld id="{262A8A77-5C09-4115-B30D-1566C9547E2F}" type="datetime1">
              <a:rPr lang="en-GB" smtClean="0"/>
              <a:t>21/08/2019</a:t>
            </a:fld>
            <a:endParaRPr lang="en-GB"/>
          </a:p>
        </p:txBody>
      </p:sp>
      <p:sp>
        <p:nvSpPr>
          <p:cNvPr id="4" name="Footer Placeholder 3">
            <a:extLst>
              <a:ext uri="{FF2B5EF4-FFF2-40B4-BE49-F238E27FC236}">
                <a16:creationId xmlns:a16="http://schemas.microsoft.com/office/drawing/2014/main" id="{8007DA03-FBBC-45CE-9AC6-BD8FF58C42E1}"/>
              </a:ext>
            </a:extLst>
          </p:cNvPr>
          <p:cNvSpPr>
            <a:spLocks noGrp="1"/>
          </p:cNvSpPr>
          <p:nvPr>
            <p:ph type="ftr" sz="quarter" idx="11"/>
          </p:nvPr>
        </p:nvSpPr>
        <p:spPr/>
        <p:txBody>
          <a:body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5" name="Slide Number Placeholder 4">
            <a:extLst>
              <a:ext uri="{FF2B5EF4-FFF2-40B4-BE49-F238E27FC236}">
                <a16:creationId xmlns:a16="http://schemas.microsoft.com/office/drawing/2014/main" id="{FA4A887C-E085-4838-8875-860C6C120204}"/>
              </a:ext>
            </a:extLst>
          </p:cNvPr>
          <p:cNvSpPr>
            <a:spLocks noGrp="1"/>
          </p:cNvSpPr>
          <p:nvPr>
            <p:ph type="sldNum" sz="quarter" idx="12"/>
          </p:nvPr>
        </p:nvSpPr>
        <p:spPr/>
        <p:txBody>
          <a:bodyPr/>
          <a:lstStyle/>
          <a:p>
            <a:fld id="{2F4BEE82-15AC-4F3F-AC63-3550650E9ADC}" type="slidenum">
              <a:rPr lang="en-GB" smtClean="0"/>
              <a:t>‹#›</a:t>
            </a:fld>
            <a:endParaRPr lang="en-GB"/>
          </a:p>
        </p:txBody>
      </p:sp>
    </p:spTree>
    <p:extLst>
      <p:ext uri="{BB962C8B-B14F-4D97-AF65-F5344CB8AC3E}">
        <p14:creationId xmlns:p14="http://schemas.microsoft.com/office/powerpoint/2010/main" val="114539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F8FCF4-01EA-4606-BB23-12A675BA7C6D}"/>
              </a:ext>
            </a:extLst>
          </p:cNvPr>
          <p:cNvSpPr>
            <a:spLocks noGrp="1"/>
          </p:cNvSpPr>
          <p:nvPr>
            <p:ph type="dt" sz="half" idx="10"/>
          </p:nvPr>
        </p:nvSpPr>
        <p:spPr/>
        <p:txBody>
          <a:bodyPr/>
          <a:lstStyle/>
          <a:p>
            <a:fld id="{6F46FF44-E10D-4035-AB0E-EAEE2ADDFE73}" type="datetime1">
              <a:rPr lang="en-GB" smtClean="0"/>
              <a:t>21/08/2019</a:t>
            </a:fld>
            <a:endParaRPr lang="en-GB"/>
          </a:p>
        </p:txBody>
      </p:sp>
      <p:sp>
        <p:nvSpPr>
          <p:cNvPr id="3" name="Footer Placeholder 2">
            <a:extLst>
              <a:ext uri="{FF2B5EF4-FFF2-40B4-BE49-F238E27FC236}">
                <a16:creationId xmlns:a16="http://schemas.microsoft.com/office/drawing/2014/main" id="{FD841967-F472-4826-8E16-AE8E9EACD564}"/>
              </a:ext>
            </a:extLst>
          </p:cNvPr>
          <p:cNvSpPr>
            <a:spLocks noGrp="1"/>
          </p:cNvSpPr>
          <p:nvPr>
            <p:ph type="ftr" sz="quarter" idx="11"/>
          </p:nvPr>
        </p:nvSpPr>
        <p:spPr/>
        <p:txBody>
          <a:body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4" name="Slide Number Placeholder 3">
            <a:extLst>
              <a:ext uri="{FF2B5EF4-FFF2-40B4-BE49-F238E27FC236}">
                <a16:creationId xmlns:a16="http://schemas.microsoft.com/office/drawing/2014/main" id="{513818F1-32BA-4FA7-AFD2-F48A635412E2}"/>
              </a:ext>
            </a:extLst>
          </p:cNvPr>
          <p:cNvSpPr>
            <a:spLocks noGrp="1"/>
          </p:cNvSpPr>
          <p:nvPr>
            <p:ph type="sldNum" sz="quarter" idx="12"/>
          </p:nvPr>
        </p:nvSpPr>
        <p:spPr/>
        <p:txBody>
          <a:bodyPr/>
          <a:lstStyle/>
          <a:p>
            <a:fld id="{2F4BEE82-15AC-4F3F-AC63-3550650E9ADC}" type="slidenum">
              <a:rPr lang="en-GB" smtClean="0"/>
              <a:t>‹#›</a:t>
            </a:fld>
            <a:endParaRPr lang="en-GB"/>
          </a:p>
        </p:txBody>
      </p:sp>
    </p:spTree>
    <p:extLst>
      <p:ext uri="{BB962C8B-B14F-4D97-AF65-F5344CB8AC3E}">
        <p14:creationId xmlns:p14="http://schemas.microsoft.com/office/powerpoint/2010/main" val="186668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94F8-C0CB-41F6-B2BD-2A17994F0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938070B-4B58-4705-AA25-324E1896B0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8BDB26C-617E-4DE1-A040-C73C00B71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B2BA1C-01F9-4184-AE45-85C0ADC9BB3E}"/>
              </a:ext>
            </a:extLst>
          </p:cNvPr>
          <p:cNvSpPr>
            <a:spLocks noGrp="1"/>
          </p:cNvSpPr>
          <p:nvPr>
            <p:ph type="dt" sz="half" idx="10"/>
          </p:nvPr>
        </p:nvSpPr>
        <p:spPr/>
        <p:txBody>
          <a:bodyPr/>
          <a:lstStyle/>
          <a:p>
            <a:fld id="{96453F74-9E73-403D-BB67-8E9307121B94}" type="datetime1">
              <a:rPr lang="en-GB" smtClean="0"/>
              <a:t>21/08/2019</a:t>
            </a:fld>
            <a:endParaRPr lang="en-GB"/>
          </a:p>
        </p:txBody>
      </p:sp>
      <p:sp>
        <p:nvSpPr>
          <p:cNvPr id="6" name="Footer Placeholder 5">
            <a:extLst>
              <a:ext uri="{FF2B5EF4-FFF2-40B4-BE49-F238E27FC236}">
                <a16:creationId xmlns:a16="http://schemas.microsoft.com/office/drawing/2014/main" id="{4D95D30D-AB9E-4428-B6B7-41D77D193F6C}"/>
              </a:ext>
            </a:extLst>
          </p:cNvPr>
          <p:cNvSpPr>
            <a:spLocks noGrp="1"/>
          </p:cNvSpPr>
          <p:nvPr>
            <p:ph type="ftr" sz="quarter" idx="11"/>
          </p:nvPr>
        </p:nvSpPr>
        <p:spPr/>
        <p:txBody>
          <a:body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7" name="Slide Number Placeholder 6">
            <a:extLst>
              <a:ext uri="{FF2B5EF4-FFF2-40B4-BE49-F238E27FC236}">
                <a16:creationId xmlns:a16="http://schemas.microsoft.com/office/drawing/2014/main" id="{0489509E-3C47-4FAA-9DC3-CF0A9B91567A}"/>
              </a:ext>
            </a:extLst>
          </p:cNvPr>
          <p:cNvSpPr>
            <a:spLocks noGrp="1"/>
          </p:cNvSpPr>
          <p:nvPr>
            <p:ph type="sldNum" sz="quarter" idx="12"/>
          </p:nvPr>
        </p:nvSpPr>
        <p:spPr/>
        <p:txBody>
          <a:bodyPr/>
          <a:lstStyle/>
          <a:p>
            <a:fld id="{2F4BEE82-15AC-4F3F-AC63-3550650E9ADC}" type="slidenum">
              <a:rPr lang="en-GB" smtClean="0"/>
              <a:t>‹#›</a:t>
            </a:fld>
            <a:endParaRPr lang="en-GB"/>
          </a:p>
        </p:txBody>
      </p:sp>
    </p:spTree>
    <p:extLst>
      <p:ext uri="{BB962C8B-B14F-4D97-AF65-F5344CB8AC3E}">
        <p14:creationId xmlns:p14="http://schemas.microsoft.com/office/powerpoint/2010/main" val="212001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07108-B3CB-4808-B43F-D527B79EC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4854B8F-F2C0-4040-9C18-F5BB55C7EC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0EE69E8-C78C-4142-AC29-499AE61D0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3482B0-4C15-4257-B65E-4C5DBCB0BAEC}"/>
              </a:ext>
            </a:extLst>
          </p:cNvPr>
          <p:cNvSpPr>
            <a:spLocks noGrp="1"/>
          </p:cNvSpPr>
          <p:nvPr>
            <p:ph type="dt" sz="half" idx="10"/>
          </p:nvPr>
        </p:nvSpPr>
        <p:spPr/>
        <p:txBody>
          <a:bodyPr/>
          <a:lstStyle/>
          <a:p>
            <a:fld id="{3E12FEC4-041C-4809-A3CB-799625EF11D7}" type="datetime1">
              <a:rPr lang="en-GB" smtClean="0"/>
              <a:t>21/08/2019</a:t>
            </a:fld>
            <a:endParaRPr lang="en-GB"/>
          </a:p>
        </p:txBody>
      </p:sp>
      <p:sp>
        <p:nvSpPr>
          <p:cNvPr id="6" name="Footer Placeholder 5">
            <a:extLst>
              <a:ext uri="{FF2B5EF4-FFF2-40B4-BE49-F238E27FC236}">
                <a16:creationId xmlns:a16="http://schemas.microsoft.com/office/drawing/2014/main" id="{5F8F2A27-FC02-433E-BB6D-273BC01B401C}"/>
              </a:ext>
            </a:extLst>
          </p:cNvPr>
          <p:cNvSpPr>
            <a:spLocks noGrp="1"/>
          </p:cNvSpPr>
          <p:nvPr>
            <p:ph type="ftr" sz="quarter" idx="11"/>
          </p:nvPr>
        </p:nvSpPr>
        <p:spPr/>
        <p:txBody>
          <a:body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7" name="Slide Number Placeholder 6">
            <a:extLst>
              <a:ext uri="{FF2B5EF4-FFF2-40B4-BE49-F238E27FC236}">
                <a16:creationId xmlns:a16="http://schemas.microsoft.com/office/drawing/2014/main" id="{DAAB7255-523B-4D06-8FF3-2781F6D6540D}"/>
              </a:ext>
            </a:extLst>
          </p:cNvPr>
          <p:cNvSpPr>
            <a:spLocks noGrp="1"/>
          </p:cNvSpPr>
          <p:nvPr>
            <p:ph type="sldNum" sz="quarter" idx="12"/>
          </p:nvPr>
        </p:nvSpPr>
        <p:spPr/>
        <p:txBody>
          <a:bodyPr/>
          <a:lstStyle/>
          <a:p>
            <a:fld id="{2F4BEE82-15AC-4F3F-AC63-3550650E9ADC}" type="slidenum">
              <a:rPr lang="en-GB" smtClean="0"/>
              <a:t>‹#›</a:t>
            </a:fld>
            <a:endParaRPr lang="en-GB"/>
          </a:p>
        </p:txBody>
      </p:sp>
    </p:spTree>
    <p:extLst>
      <p:ext uri="{BB962C8B-B14F-4D97-AF65-F5344CB8AC3E}">
        <p14:creationId xmlns:p14="http://schemas.microsoft.com/office/powerpoint/2010/main" val="2298060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568130-07CB-46AD-B50B-360414844E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15FBCB-4ACA-48B7-9890-D2AEFA19A7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5732BA-A589-4672-9D80-99723E78F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940681-08E0-4605-AB0E-4113E0FD9134}" type="datetime1">
              <a:rPr lang="en-GB" smtClean="0"/>
              <a:t>21/08/2019</a:t>
            </a:fld>
            <a:endParaRPr lang="en-GB"/>
          </a:p>
        </p:txBody>
      </p:sp>
      <p:sp>
        <p:nvSpPr>
          <p:cNvPr id="5" name="Footer Placeholder 4">
            <a:extLst>
              <a:ext uri="{FF2B5EF4-FFF2-40B4-BE49-F238E27FC236}">
                <a16:creationId xmlns:a16="http://schemas.microsoft.com/office/drawing/2014/main" id="{1427B718-EE2B-4B79-B178-A8477AE53A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1 Ting  Chen,  Yuxiao  Zhu,  Zihao  Li,  Jiachi  Chen,  Xiaoqi  Li,  Xi-apu Luo, Xiaodong Lin, and Xiaosong Zhange. “Understanding ethereum via graph analysis.” In:IEEE INFOCOM2018-IEEEConference on Computer Communications. IEEE.2018, pp.1484–1492.</a:t>
            </a:r>
          </a:p>
        </p:txBody>
      </p:sp>
      <p:sp>
        <p:nvSpPr>
          <p:cNvPr id="6" name="Slide Number Placeholder 5">
            <a:extLst>
              <a:ext uri="{FF2B5EF4-FFF2-40B4-BE49-F238E27FC236}">
                <a16:creationId xmlns:a16="http://schemas.microsoft.com/office/drawing/2014/main" id="{F3635ECD-3868-4963-A2F7-15818C3BC2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BEE82-15AC-4F3F-AC63-3550650E9ADC}" type="slidenum">
              <a:rPr lang="en-GB" smtClean="0"/>
              <a:t>‹#›</a:t>
            </a:fld>
            <a:endParaRPr lang="en-GB"/>
          </a:p>
        </p:txBody>
      </p:sp>
    </p:spTree>
    <p:extLst>
      <p:ext uri="{BB962C8B-B14F-4D97-AF65-F5344CB8AC3E}">
        <p14:creationId xmlns:p14="http://schemas.microsoft.com/office/powerpoint/2010/main" val="3901417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pwc.com/gx/en/forensics/global-economic-crime-and-fraud-survey-2018.pdf" TargetMode="External"/><Relationship Id="rId5" Type="http://schemas.openxmlformats.org/officeDocument/2006/relationships/image" Target="../media/image29.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2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cullinanelaw.com/books-social-enterprise-nonprofits/"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rathenau.nl/en/digital-society/data-driven-cities" TargetMode="External"/><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5.sv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caelanhuntress.com/2016/09/20/online-sales-funnel-strategy/" TargetMode="External"/><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leadingwithtrust.com/2013/12/08/5-tips-to-build-trust-in-your-decision-making-abilities/" TargetMode="External"/><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3.jpg"/></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lynda.com/Excel-tutorials/Data-Analysis-Fundamentals-Excel/196583-2.html" TargetMode="External"/><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eobrava.wordpress.com/2018/10/03/exploring-cpg-and-retailer-blockchain-initiative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www.insidehighered.com/news/2017/02/20/study-suggests-university-presses-publish-fewer-humanities-books" TargetMode="External"/><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1.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bitcoin-chile.cl/tag/vitalik-buterin/" TargetMode="External"/><Relationship Id="rId5" Type="http://schemas.openxmlformats.org/officeDocument/2006/relationships/image" Target="../media/image15.jpg"/><Relationship Id="rId4" Type="http://schemas.openxmlformats.org/officeDocument/2006/relationships/hyperlink" Target="https://en.wikipedia.org/wiki/Ethereu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72F746-66A8-4811-9908-1D2010E45191}"/>
              </a:ext>
            </a:extLst>
          </p:cNvPr>
          <p:cNvSpPr>
            <a:spLocks noGrp="1"/>
          </p:cNvSpPr>
          <p:nvPr>
            <p:ph type="ctrTitle"/>
          </p:nvPr>
        </p:nvSpPr>
        <p:spPr>
          <a:xfrm>
            <a:off x="4380588" y="965199"/>
            <a:ext cx="6766078" cy="4927601"/>
          </a:xfrm>
        </p:spPr>
        <p:txBody>
          <a:bodyPr anchor="ctr">
            <a:normAutofit/>
          </a:bodyPr>
          <a:lstStyle/>
          <a:p>
            <a:pPr algn="l"/>
            <a:r>
              <a:rPr lang="en-GB" sz="5400" dirty="0">
                <a:solidFill>
                  <a:schemeClr val="tx1">
                    <a:lumMod val="85000"/>
                    <a:lumOff val="15000"/>
                  </a:schemeClr>
                </a:solidFill>
              </a:rPr>
              <a:t>Classification of Illicit Activity over the Ethereum network using </a:t>
            </a:r>
            <a:r>
              <a:rPr lang="en-GB" sz="5400" dirty="0" err="1">
                <a:solidFill>
                  <a:schemeClr val="tx1">
                    <a:lumMod val="85000"/>
                    <a:lumOff val="15000"/>
                  </a:schemeClr>
                </a:solidFill>
              </a:rPr>
              <a:t>XGBoost</a:t>
            </a:r>
            <a:br>
              <a:rPr lang="en-GB" sz="5400" dirty="0">
                <a:solidFill>
                  <a:schemeClr val="tx1">
                    <a:lumMod val="85000"/>
                    <a:lumOff val="15000"/>
                  </a:schemeClr>
                </a:solidFill>
              </a:rPr>
            </a:br>
            <a:endParaRPr lang="en-GB" sz="5400" dirty="0">
              <a:solidFill>
                <a:schemeClr val="tx1">
                  <a:lumMod val="85000"/>
                  <a:lumOff val="15000"/>
                </a:schemeClr>
              </a:solidFill>
            </a:endParaRPr>
          </a:p>
        </p:txBody>
      </p:sp>
      <p:sp>
        <p:nvSpPr>
          <p:cNvPr id="3" name="Subtitle 2">
            <a:extLst>
              <a:ext uri="{FF2B5EF4-FFF2-40B4-BE49-F238E27FC236}">
                <a16:creationId xmlns:a16="http://schemas.microsoft.com/office/drawing/2014/main" id="{B65718B7-053C-4279-8399-68FCFA8A93A6}"/>
              </a:ext>
            </a:extLst>
          </p:cNvPr>
          <p:cNvSpPr>
            <a:spLocks noGrp="1"/>
          </p:cNvSpPr>
          <p:nvPr>
            <p:ph type="subTitle" idx="1"/>
          </p:nvPr>
        </p:nvSpPr>
        <p:spPr>
          <a:xfrm>
            <a:off x="1023257" y="965198"/>
            <a:ext cx="2707937" cy="4927602"/>
          </a:xfrm>
        </p:spPr>
        <p:txBody>
          <a:bodyPr anchor="ctr">
            <a:normAutofit/>
          </a:bodyPr>
          <a:lstStyle/>
          <a:p>
            <a:pPr algn="r"/>
            <a:r>
              <a:rPr lang="en-GB" sz="2000" dirty="0">
                <a:solidFill>
                  <a:schemeClr val="accent1"/>
                </a:solidFill>
              </a:rPr>
              <a:t>By Steven Farrugia </a:t>
            </a:r>
          </a:p>
          <a:p>
            <a:pPr algn="r"/>
            <a:r>
              <a:rPr lang="en-GB" sz="2000" dirty="0">
                <a:solidFill>
                  <a:schemeClr val="accent1"/>
                </a:solidFill>
              </a:rPr>
              <a:t>supervised by</a:t>
            </a:r>
          </a:p>
          <a:p>
            <a:pPr algn="r"/>
            <a:r>
              <a:rPr lang="en-GB" sz="2000" dirty="0" err="1">
                <a:solidFill>
                  <a:schemeClr val="accent1"/>
                </a:solidFill>
              </a:rPr>
              <a:t>Dr.</a:t>
            </a:r>
            <a:r>
              <a:rPr lang="en-GB" sz="2000" dirty="0">
                <a:solidFill>
                  <a:schemeClr val="accent1"/>
                </a:solidFill>
              </a:rPr>
              <a:t> George Azzopardi &amp; </a:t>
            </a:r>
          </a:p>
          <a:p>
            <a:pPr algn="r"/>
            <a:r>
              <a:rPr lang="en-GB" sz="2000" dirty="0" err="1">
                <a:solidFill>
                  <a:schemeClr val="accent1"/>
                </a:solidFill>
              </a:rPr>
              <a:t>Dr.</a:t>
            </a:r>
            <a:r>
              <a:rPr lang="en-GB" sz="2000" dirty="0">
                <a:solidFill>
                  <a:schemeClr val="accent1"/>
                </a:solidFill>
              </a:rPr>
              <a:t> Joshua Ellul</a:t>
            </a:r>
          </a:p>
        </p:txBody>
      </p:sp>
      <p:cxnSp>
        <p:nvCxnSpPr>
          <p:cNvPr id="10" name="Straight Connector 9">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4A1EF16-2C83-4C2E-8156-34A55DB74FEF}"/>
              </a:ext>
            </a:extLst>
          </p:cNvPr>
          <p:cNvSpPr>
            <a:spLocks noGrp="1"/>
          </p:cNvSpPr>
          <p:nvPr>
            <p:ph type="sldNum" sz="quarter" idx="12"/>
          </p:nvPr>
        </p:nvSpPr>
        <p:spPr/>
        <p:txBody>
          <a:bodyPr/>
          <a:lstStyle/>
          <a:p>
            <a:fld id="{2F4BEE82-15AC-4F3F-AC63-3550650E9ADC}" type="slidenum">
              <a:rPr lang="en-GB" smtClean="0"/>
              <a:t>1</a:t>
            </a:fld>
            <a:endParaRPr lang="en-GB"/>
          </a:p>
        </p:txBody>
      </p:sp>
    </p:spTree>
    <p:extLst>
      <p:ext uri="{BB962C8B-B14F-4D97-AF65-F5344CB8AC3E}">
        <p14:creationId xmlns:p14="http://schemas.microsoft.com/office/powerpoint/2010/main" val="1332336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61C682C-7459-4725-99BC-4692D5C14196}"/>
              </a:ext>
            </a:extLst>
          </p:cNvPr>
          <p:cNvSpPr>
            <a:spLocks noGrp="1"/>
          </p:cNvSpPr>
          <p:nvPr>
            <p:ph type="title"/>
          </p:nvPr>
        </p:nvSpPr>
        <p:spPr>
          <a:xfrm>
            <a:off x="6094105" y="802955"/>
            <a:ext cx="4977976" cy="1454051"/>
          </a:xfrm>
        </p:spPr>
        <p:txBody>
          <a:bodyPr>
            <a:normAutofit/>
          </a:bodyPr>
          <a:lstStyle/>
          <a:p>
            <a:r>
              <a:rPr lang="en-GB" dirty="0">
                <a:solidFill>
                  <a:srgbClr val="000000"/>
                </a:solidFill>
              </a:rPr>
              <a:t>Ethereum internals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Gears">
            <a:extLst>
              <a:ext uri="{FF2B5EF4-FFF2-40B4-BE49-F238E27FC236}">
                <a16:creationId xmlns:a16="http://schemas.microsoft.com/office/drawing/2014/main" id="{D809F0BA-9ABB-42D1-AD98-C7F230618C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722AFA60-D6BA-4981-94F8-82DC13443099}"/>
              </a:ext>
            </a:extLst>
          </p:cNvPr>
          <p:cNvSpPr>
            <a:spLocks noGrp="1"/>
          </p:cNvSpPr>
          <p:nvPr>
            <p:ph idx="1"/>
          </p:nvPr>
        </p:nvSpPr>
        <p:spPr>
          <a:xfrm>
            <a:off x="6090574" y="2421682"/>
            <a:ext cx="4977578" cy="3639289"/>
          </a:xfrm>
        </p:spPr>
        <p:txBody>
          <a:bodyPr anchor="ctr">
            <a:normAutofit/>
          </a:bodyPr>
          <a:lstStyle/>
          <a:p>
            <a:r>
              <a:rPr lang="en-GB" sz="1800" b="1" dirty="0">
                <a:solidFill>
                  <a:srgbClr val="000000"/>
                </a:solidFill>
              </a:rPr>
              <a:t>Ethereum state </a:t>
            </a:r>
            <a:r>
              <a:rPr lang="en-GB" sz="1800" dirty="0">
                <a:solidFill>
                  <a:srgbClr val="000000"/>
                </a:solidFill>
              </a:rPr>
              <a:t>is composed of </a:t>
            </a:r>
            <a:r>
              <a:rPr lang="en-GB" sz="1800" b="1" dirty="0">
                <a:solidFill>
                  <a:srgbClr val="000000"/>
                </a:solidFill>
              </a:rPr>
              <a:t>objects</a:t>
            </a:r>
            <a:r>
              <a:rPr lang="en-GB" sz="1800" dirty="0">
                <a:solidFill>
                  <a:srgbClr val="000000"/>
                </a:solidFill>
              </a:rPr>
              <a:t> known as </a:t>
            </a:r>
            <a:r>
              <a:rPr lang="en-GB" sz="1800" b="1" dirty="0">
                <a:solidFill>
                  <a:srgbClr val="000000"/>
                </a:solidFill>
              </a:rPr>
              <a:t>accounts.</a:t>
            </a:r>
          </a:p>
          <a:p>
            <a:pPr lvl="1"/>
            <a:endParaRPr lang="en-GB" sz="1800" dirty="0">
              <a:solidFill>
                <a:srgbClr val="000000"/>
              </a:solidFill>
            </a:endParaRPr>
          </a:p>
          <a:p>
            <a:r>
              <a:rPr lang="en-GB" sz="1800" b="1" dirty="0">
                <a:solidFill>
                  <a:srgbClr val="000000"/>
                </a:solidFill>
              </a:rPr>
              <a:t>State transitions </a:t>
            </a:r>
            <a:r>
              <a:rPr lang="en-GB" sz="1800" dirty="0">
                <a:solidFill>
                  <a:srgbClr val="000000"/>
                </a:solidFill>
              </a:rPr>
              <a:t>are defined by the </a:t>
            </a:r>
            <a:r>
              <a:rPr lang="en-GB" sz="1800" b="1" dirty="0">
                <a:solidFill>
                  <a:srgbClr val="000000"/>
                </a:solidFill>
              </a:rPr>
              <a:t>direct</a:t>
            </a:r>
            <a:r>
              <a:rPr lang="en-GB" sz="1800" dirty="0">
                <a:solidFill>
                  <a:srgbClr val="000000"/>
                </a:solidFill>
              </a:rPr>
              <a:t> </a:t>
            </a:r>
            <a:r>
              <a:rPr lang="en-GB" sz="1800" b="1" dirty="0">
                <a:solidFill>
                  <a:srgbClr val="000000"/>
                </a:solidFill>
              </a:rPr>
              <a:t>transmission of digital value </a:t>
            </a:r>
            <a:r>
              <a:rPr lang="en-GB" sz="1800" dirty="0">
                <a:solidFill>
                  <a:srgbClr val="000000"/>
                </a:solidFill>
              </a:rPr>
              <a:t>and </a:t>
            </a:r>
            <a:r>
              <a:rPr lang="en-GB" sz="1800" b="1" dirty="0">
                <a:solidFill>
                  <a:srgbClr val="000000"/>
                </a:solidFill>
              </a:rPr>
              <a:t>information </a:t>
            </a:r>
            <a:r>
              <a:rPr lang="en-GB" sz="1800" dirty="0">
                <a:solidFill>
                  <a:srgbClr val="000000"/>
                </a:solidFill>
              </a:rPr>
              <a:t>between </a:t>
            </a:r>
            <a:r>
              <a:rPr lang="en-GB" sz="1800" b="1" dirty="0">
                <a:solidFill>
                  <a:srgbClr val="000000"/>
                </a:solidFill>
              </a:rPr>
              <a:t>accounts.</a:t>
            </a:r>
          </a:p>
          <a:p>
            <a:endParaRPr lang="en-GB" sz="1800" dirty="0">
              <a:solidFill>
                <a:srgbClr val="000000"/>
              </a:solidFill>
            </a:endParaRPr>
          </a:p>
          <a:p>
            <a:r>
              <a:rPr lang="en-GB" sz="1800" b="1" dirty="0">
                <a:solidFill>
                  <a:srgbClr val="000000"/>
                </a:solidFill>
              </a:rPr>
              <a:t>Merkle Patricia Tree </a:t>
            </a:r>
            <a:r>
              <a:rPr lang="en-GB" sz="1800" dirty="0">
                <a:solidFill>
                  <a:srgbClr val="000000"/>
                </a:solidFill>
              </a:rPr>
              <a:t>structure is used to </a:t>
            </a:r>
            <a:r>
              <a:rPr lang="en-GB" sz="1800" b="1" dirty="0">
                <a:solidFill>
                  <a:srgbClr val="000000"/>
                </a:solidFill>
              </a:rPr>
              <a:t>store all key-value pairs</a:t>
            </a:r>
            <a:r>
              <a:rPr lang="en-GB" sz="1800" dirty="0">
                <a:solidFill>
                  <a:srgbClr val="000000"/>
                </a:solidFill>
              </a:rPr>
              <a:t> in Ethereum domain.</a:t>
            </a:r>
          </a:p>
          <a:p>
            <a:endParaRPr lang="en-GB" sz="1100" dirty="0">
              <a:solidFill>
                <a:srgbClr val="000000"/>
              </a:solidFill>
            </a:endParaRPr>
          </a:p>
        </p:txBody>
      </p:sp>
      <p:sp>
        <p:nvSpPr>
          <p:cNvPr id="5" name="Slide Number Placeholder 4">
            <a:extLst>
              <a:ext uri="{FF2B5EF4-FFF2-40B4-BE49-F238E27FC236}">
                <a16:creationId xmlns:a16="http://schemas.microsoft.com/office/drawing/2014/main" id="{BF7C44CF-5243-4EDE-80FD-EA49D9F32CE6}"/>
              </a:ext>
            </a:extLst>
          </p:cNvPr>
          <p:cNvSpPr>
            <a:spLocks noGrp="1"/>
          </p:cNvSpPr>
          <p:nvPr>
            <p:ph type="sldNum" sz="quarter" idx="12"/>
          </p:nvPr>
        </p:nvSpPr>
        <p:spPr/>
        <p:txBody>
          <a:bodyPr/>
          <a:lstStyle/>
          <a:p>
            <a:fld id="{2F4BEE82-15AC-4F3F-AC63-3550650E9ADC}" type="slidenum">
              <a:rPr lang="en-GB" smtClean="0"/>
              <a:t>10</a:t>
            </a:fld>
            <a:endParaRPr lang="en-GB"/>
          </a:p>
        </p:txBody>
      </p:sp>
    </p:spTree>
    <p:extLst>
      <p:ext uri="{BB962C8B-B14F-4D97-AF65-F5344CB8AC3E}">
        <p14:creationId xmlns:p14="http://schemas.microsoft.com/office/powerpoint/2010/main" val="230174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45E27DB-3A2E-4B7F-89C9-7901754D5707}"/>
              </a:ext>
            </a:extLst>
          </p:cNvPr>
          <p:cNvSpPr>
            <a:spLocks noGrp="1"/>
          </p:cNvSpPr>
          <p:nvPr>
            <p:ph type="title"/>
          </p:nvPr>
        </p:nvSpPr>
        <p:spPr>
          <a:xfrm>
            <a:off x="640079" y="2053641"/>
            <a:ext cx="3669161" cy="2760098"/>
          </a:xfrm>
        </p:spPr>
        <p:txBody>
          <a:bodyPr>
            <a:normAutofit/>
          </a:bodyPr>
          <a:lstStyle/>
          <a:p>
            <a:r>
              <a:rPr lang="en-GB" dirty="0">
                <a:solidFill>
                  <a:srgbClr val="FFFFFF"/>
                </a:solidFill>
              </a:rPr>
              <a:t>Ethereum accounts</a:t>
            </a:r>
          </a:p>
        </p:txBody>
      </p:sp>
      <p:sp>
        <p:nvSpPr>
          <p:cNvPr id="3" name="Content Placeholder 2">
            <a:extLst>
              <a:ext uri="{FF2B5EF4-FFF2-40B4-BE49-F238E27FC236}">
                <a16:creationId xmlns:a16="http://schemas.microsoft.com/office/drawing/2014/main" id="{8817FBCA-5CAE-4D89-B3B0-155B90155448}"/>
              </a:ext>
            </a:extLst>
          </p:cNvPr>
          <p:cNvSpPr>
            <a:spLocks noGrp="1"/>
          </p:cNvSpPr>
          <p:nvPr>
            <p:ph idx="1"/>
          </p:nvPr>
        </p:nvSpPr>
        <p:spPr>
          <a:xfrm>
            <a:off x="6090574" y="801866"/>
            <a:ext cx="5306084" cy="5230634"/>
          </a:xfrm>
        </p:spPr>
        <p:txBody>
          <a:bodyPr anchor="ctr">
            <a:normAutofit/>
          </a:bodyPr>
          <a:lstStyle/>
          <a:p>
            <a:r>
              <a:rPr lang="en-GB" sz="2400" dirty="0">
                <a:solidFill>
                  <a:srgbClr val="000000"/>
                </a:solidFill>
              </a:rPr>
              <a:t>Externally Owned Account (EOA) and Contract Account (CA).</a:t>
            </a:r>
          </a:p>
          <a:p>
            <a:r>
              <a:rPr lang="en-GB" sz="2400" dirty="0">
                <a:solidFill>
                  <a:srgbClr val="000000"/>
                </a:solidFill>
              </a:rPr>
              <a:t>Each account has a 20-byte address</a:t>
            </a:r>
          </a:p>
          <a:p>
            <a:r>
              <a:rPr lang="en-GB" sz="2400" dirty="0">
                <a:solidFill>
                  <a:srgbClr val="000000"/>
                </a:solidFill>
              </a:rPr>
              <a:t>Each account contains the following four fields:</a:t>
            </a:r>
          </a:p>
          <a:p>
            <a:pPr marL="971550" lvl="1" indent="-514350">
              <a:buFont typeface="+mj-lt"/>
              <a:buAutoNum type="arabicPeriod"/>
            </a:pPr>
            <a:r>
              <a:rPr lang="en-GB" dirty="0">
                <a:solidFill>
                  <a:srgbClr val="000000"/>
                </a:solidFill>
              </a:rPr>
              <a:t>Ether balance; </a:t>
            </a:r>
          </a:p>
          <a:p>
            <a:pPr marL="971550" lvl="1" indent="-514350">
              <a:buFont typeface="+mj-lt"/>
              <a:buAutoNum type="arabicPeriod"/>
            </a:pPr>
            <a:r>
              <a:rPr lang="en-GB" dirty="0">
                <a:solidFill>
                  <a:srgbClr val="000000"/>
                </a:solidFill>
              </a:rPr>
              <a:t>Nonce;</a:t>
            </a:r>
          </a:p>
          <a:p>
            <a:pPr marL="971550" lvl="1" indent="-514350">
              <a:buFont typeface="+mj-lt"/>
              <a:buAutoNum type="arabicPeriod"/>
            </a:pPr>
            <a:r>
              <a:rPr lang="en-GB" dirty="0">
                <a:solidFill>
                  <a:srgbClr val="000000"/>
                </a:solidFill>
              </a:rPr>
              <a:t>Contract code hash; and</a:t>
            </a:r>
          </a:p>
          <a:p>
            <a:pPr marL="971550" lvl="1" indent="-514350">
              <a:buFont typeface="+mj-lt"/>
              <a:buAutoNum type="arabicPeriod"/>
            </a:pPr>
            <a:r>
              <a:rPr lang="en-GB" dirty="0">
                <a:solidFill>
                  <a:srgbClr val="000000"/>
                </a:solidFill>
              </a:rPr>
              <a:t>Storage.</a:t>
            </a:r>
          </a:p>
          <a:p>
            <a:endParaRPr lang="en-GB" sz="2400" dirty="0">
              <a:solidFill>
                <a:srgbClr val="000000"/>
              </a:solidFill>
            </a:endParaRPr>
          </a:p>
          <a:p>
            <a:endParaRPr lang="en-GB" sz="2400" dirty="0">
              <a:solidFill>
                <a:srgbClr val="000000"/>
              </a:solidFill>
            </a:endParaRPr>
          </a:p>
        </p:txBody>
      </p:sp>
      <p:sp>
        <p:nvSpPr>
          <p:cNvPr id="5" name="Slide Number Placeholder 4">
            <a:extLst>
              <a:ext uri="{FF2B5EF4-FFF2-40B4-BE49-F238E27FC236}">
                <a16:creationId xmlns:a16="http://schemas.microsoft.com/office/drawing/2014/main" id="{D8FB8998-F7FF-4E87-9A31-9C43D1D5FFA7}"/>
              </a:ext>
            </a:extLst>
          </p:cNvPr>
          <p:cNvSpPr>
            <a:spLocks noGrp="1"/>
          </p:cNvSpPr>
          <p:nvPr>
            <p:ph type="sldNum" sz="quarter" idx="12"/>
          </p:nvPr>
        </p:nvSpPr>
        <p:spPr/>
        <p:txBody>
          <a:bodyPr/>
          <a:lstStyle/>
          <a:p>
            <a:fld id="{2F4BEE82-15AC-4F3F-AC63-3550650E9ADC}" type="slidenum">
              <a:rPr lang="en-GB" smtClean="0"/>
              <a:t>11</a:t>
            </a:fld>
            <a:endParaRPr lang="en-GB"/>
          </a:p>
        </p:txBody>
      </p:sp>
    </p:spTree>
    <p:extLst>
      <p:ext uri="{BB962C8B-B14F-4D97-AF65-F5344CB8AC3E}">
        <p14:creationId xmlns:p14="http://schemas.microsoft.com/office/powerpoint/2010/main" val="214605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29C73-FDB7-434F-AEC8-B7DC5DE07D0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Ethereum and Bitcoin messages</a:t>
            </a:r>
          </a:p>
        </p:txBody>
      </p:sp>
      <p:graphicFrame>
        <p:nvGraphicFramePr>
          <p:cNvPr id="4" name="Table 3">
            <a:extLst>
              <a:ext uri="{FF2B5EF4-FFF2-40B4-BE49-F238E27FC236}">
                <a16:creationId xmlns:a16="http://schemas.microsoft.com/office/drawing/2014/main" id="{BA9E2F4F-E63E-41D7-8E26-8CF504180A5C}"/>
              </a:ext>
            </a:extLst>
          </p:cNvPr>
          <p:cNvGraphicFramePr>
            <a:graphicFrameLocks noGrp="1"/>
          </p:cNvGraphicFramePr>
          <p:nvPr>
            <p:extLst>
              <p:ext uri="{D42A27DB-BD31-4B8C-83A1-F6EECF244321}">
                <p14:modId xmlns:p14="http://schemas.microsoft.com/office/powerpoint/2010/main" val="2344267230"/>
              </p:ext>
            </p:extLst>
          </p:nvPr>
        </p:nvGraphicFramePr>
        <p:xfrm>
          <a:off x="4038600" y="1471293"/>
          <a:ext cx="7188200" cy="3912028"/>
        </p:xfrm>
        <a:graphic>
          <a:graphicData uri="http://schemas.openxmlformats.org/drawingml/2006/table">
            <a:tbl>
              <a:tblPr firstRow="1" bandRow="1">
                <a:tableStyleId>{B301B821-A1FF-4177-AEE7-76D212191A09}</a:tableStyleId>
              </a:tblPr>
              <a:tblGrid>
                <a:gridCol w="3722592">
                  <a:extLst>
                    <a:ext uri="{9D8B030D-6E8A-4147-A177-3AD203B41FA5}">
                      <a16:colId xmlns:a16="http://schemas.microsoft.com/office/drawing/2014/main" val="747369474"/>
                    </a:ext>
                  </a:extLst>
                </a:gridCol>
                <a:gridCol w="3465608">
                  <a:extLst>
                    <a:ext uri="{9D8B030D-6E8A-4147-A177-3AD203B41FA5}">
                      <a16:colId xmlns:a16="http://schemas.microsoft.com/office/drawing/2014/main" val="2063166851"/>
                    </a:ext>
                  </a:extLst>
                </a:gridCol>
              </a:tblGrid>
              <a:tr h="581518">
                <a:tc>
                  <a:txBody>
                    <a:bodyPr/>
                    <a:lstStyle/>
                    <a:p>
                      <a:r>
                        <a:rPr lang="en-GB" sz="2600"/>
                        <a:t>Ethereum</a:t>
                      </a:r>
                    </a:p>
                  </a:txBody>
                  <a:tcPr marL="132163" marR="132163" marT="66081" marB="660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600"/>
                        <a:t>Bitcoin</a:t>
                      </a:r>
                    </a:p>
                  </a:txBody>
                  <a:tcPr marL="132163" marR="132163" marT="66081" marB="660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7357415"/>
                  </a:ext>
                </a:extLst>
              </a:tr>
              <a:tr h="978007">
                <a:tc>
                  <a:txBody>
                    <a:bodyPr/>
                    <a:lstStyle/>
                    <a:p>
                      <a:r>
                        <a:rPr lang="en-GB" sz="2600"/>
                        <a:t>Messages may be created by EOA or CA</a:t>
                      </a:r>
                    </a:p>
                  </a:txBody>
                  <a:tcPr marL="132163" marR="132163" marT="66081" marB="660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600" dirty="0"/>
                        <a:t>External accounts only</a:t>
                      </a:r>
                    </a:p>
                  </a:txBody>
                  <a:tcPr marL="132163" marR="132163" marT="66081" marB="660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480892"/>
                  </a:ext>
                </a:extLst>
              </a:tr>
              <a:tr h="978007">
                <a:tc>
                  <a:txBody>
                    <a:bodyPr/>
                    <a:lstStyle/>
                    <a:p>
                      <a:r>
                        <a:rPr lang="en-GB" sz="2600"/>
                        <a:t>Possess specific field for data</a:t>
                      </a:r>
                    </a:p>
                  </a:txBody>
                  <a:tcPr marL="132163" marR="132163" marT="66081" marB="660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600"/>
                        <a:t>No field for data</a:t>
                      </a:r>
                    </a:p>
                  </a:txBody>
                  <a:tcPr marL="132163" marR="132163" marT="66081" marB="660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247086"/>
                  </a:ext>
                </a:extLst>
              </a:tr>
              <a:tr h="1374496">
                <a:tc>
                  <a:txBody>
                    <a:bodyPr/>
                    <a:lstStyle/>
                    <a:p>
                      <a:r>
                        <a:rPr lang="en-GB" sz="2600"/>
                        <a:t>CA may respond through a predefined function</a:t>
                      </a:r>
                    </a:p>
                  </a:txBody>
                  <a:tcPr marL="132163" marR="132163" marT="66081" marB="660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600" dirty="0"/>
                        <a:t>No functions may be executed</a:t>
                      </a:r>
                    </a:p>
                  </a:txBody>
                  <a:tcPr marL="132163" marR="132163" marT="66081" marB="660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9220295"/>
                  </a:ext>
                </a:extLst>
              </a:tr>
            </a:tbl>
          </a:graphicData>
        </a:graphic>
      </p:graphicFrame>
      <p:sp>
        <p:nvSpPr>
          <p:cNvPr id="5" name="Slide Number Placeholder 4">
            <a:extLst>
              <a:ext uri="{FF2B5EF4-FFF2-40B4-BE49-F238E27FC236}">
                <a16:creationId xmlns:a16="http://schemas.microsoft.com/office/drawing/2014/main" id="{A2245F5B-0685-4275-884A-296588CA690E}"/>
              </a:ext>
            </a:extLst>
          </p:cNvPr>
          <p:cNvSpPr>
            <a:spLocks noGrp="1"/>
          </p:cNvSpPr>
          <p:nvPr>
            <p:ph type="sldNum" sz="quarter" idx="12"/>
          </p:nvPr>
        </p:nvSpPr>
        <p:spPr/>
        <p:txBody>
          <a:bodyPr/>
          <a:lstStyle/>
          <a:p>
            <a:fld id="{2F4BEE82-15AC-4F3F-AC63-3550650E9ADC}" type="slidenum">
              <a:rPr lang="en-GB" smtClean="0"/>
              <a:t>12</a:t>
            </a:fld>
            <a:endParaRPr lang="en-GB"/>
          </a:p>
        </p:txBody>
      </p:sp>
    </p:spTree>
    <p:extLst>
      <p:ext uri="{BB962C8B-B14F-4D97-AF65-F5344CB8AC3E}">
        <p14:creationId xmlns:p14="http://schemas.microsoft.com/office/powerpoint/2010/main" val="3801007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3C626E6-5EB5-4C1D-850D-33A9072F08CD}"/>
              </a:ext>
            </a:extLst>
          </p:cNvPr>
          <p:cNvSpPr>
            <a:spLocks noGrp="1"/>
          </p:cNvSpPr>
          <p:nvPr>
            <p:ph type="title"/>
          </p:nvPr>
        </p:nvSpPr>
        <p:spPr>
          <a:xfrm>
            <a:off x="6094105" y="802955"/>
            <a:ext cx="4977976" cy="1454051"/>
          </a:xfrm>
        </p:spPr>
        <p:txBody>
          <a:bodyPr>
            <a:normAutofit/>
          </a:bodyPr>
          <a:lstStyle/>
          <a:p>
            <a:r>
              <a:rPr lang="en-GB">
                <a:solidFill>
                  <a:srgbClr val="000000"/>
                </a:solidFill>
              </a:rPr>
              <a:t>Why Ethereum? </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Upward trend">
            <a:extLst>
              <a:ext uri="{FF2B5EF4-FFF2-40B4-BE49-F238E27FC236}">
                <a16:creationId xmlns:a16="http://schemas.microsoft.com/office/drawing/2014/main" id="{B5FFA639-DFF8-4F49-B0E7-D8F356FBF2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18" name="Content Placeholder 2">
            <a:extLst>
              <a:ext uri="{FF2B5EF4-FFF2-40B4-BE49-F238E27FC236}">
                <a16:creationId xmlns:a16="http://schemas.microsoft.com/office/drawing/2014/main" id="{B3BEFC89-2523-406D-B722-E00A88E01070}"/>
              </a:ext>
            </a:extLst>
          </p:cNvPr>
          <p:cNvSpPr>
            <a:spLocks noGrp="1"/>
          </p:cNvSpPr>
          <p:nvPr>
            <p:ph idx="1"/>
          </p:nvPr>
        </p:nvSpPr>
        <p:spPr>
          <a:xfrm>
            <a:off x="6090574" y="2421682"/>
            <a:ext cx="4977578" cy="3639289"/>
          </a:xfrm>
        </p:spPr>
        <p:txBody>
          <a:bodyPr anchor="ctr">
            <a:normAutofit/>
          </a:bodyPr>
          <a:lstStyle/>
          <a:p>
            <a:r>
              <a:rPr lang="en-GB" sz="2000" dirty="0">
                <a:solidFill>
                  <a:srgbClr val="000000"/>
                </a:solidFill>
              </a:rPr>
              <a:t>Has the 2</a:t>
            </a:r>
            <a:r>
              <a:rPr lang="en-GB" sz="2000" baseline="30000" dirty="0">
                <a:solidFill>
                  <a:srgbClr val="000000"/>
                </a:solidFill>
              </a:rPr>
              <a:t>nd</a:t>
            </a:r>
            <a:r>
              <a:rPr lang="en-GB" sz="2000" dirty="0">
                <a:solidFill>
                  <a:srgbClr val="000000"/>
                </a:solidFill>
              </a:rPr>
              <a:t> largest cryptocurrency market share. </a:t>
            </a:r>
          </a:p>
          <a:p>
            <a:r>
              <a:rPr lang="en-GB" sz="2000" dirty="0">
                <a:solidFill>
                  <a:srgbClr val="000000"/>
                </a:solidFill>
              </a:rPr>
              <a:t>Largest number of active developers between January 2018 and February 2019.</a:t>
            </a:r>
          </a:p>
          <a:p>
            <a:r>
              <a:rPr lang="en-GB" sz="2000" dirty="0">
                <a:solidFill>
                  <a:srgbClr val="000000"/>
                </a:solidFill>
              </a:rPr>
              <a:t>Most used platform.</a:t>
            </a:r>
          </a:p>
          <a:p>
            <a:r>
              <a:rPr lang="en-GB" sz="2000" dirty="0">
                <a:solidFill>
                  <a:srgbClr val="000000"/>
                </a:solidFill>
              </a:rPr>
              <a:t>Leading smart contract platform. </a:t>
            </a:r>
          </a:p>
          <a:p>
            <a:r>
              <a:rPr lang="en-GB" sz="2000" dirty="0">
                <a:solidFill>
                  <a:srgbClr val="000000"/>
                </a:solidFill>
              </a:rPr>
              <a:t>Exhibits a high potential for future growth.</a:t>
            </a:r>
          </a:p>
        </p:txBody>
      </p:sp>
      <p:sp>
        <p:nvSpPr>
          <p:cNvPr id="4" name="Slide Number Placeholder 3">
            <a:extLst>
              <a:ext uri="{FF2B5EF4-FFF2-40B4-BE49-F238E27FC236}">
                <a16:creationId xmlns:a16="http://schemas.microsoft.com/office/drawing/2014/main" id="{D9FE2A08-12A1-41D1-A0AB-36A9340F9DE9}"/>
              </a:ext>
            </a:extLst>
          </p:cNvPr>
          <p:cNvSpPr>
            <a:spLocks noGrp="1"/>
          </p:cNvSpPr>
          <p:nvPr>
            <p:ph type="sldNum" sz="quarter" idx="12"/>
          </p:nvPr>
        </p:nvSpPr>
        <p:spPr/>
        <p:txBody>
          <a:bodyPr/>
          <a:lstStyle/>
          <a:p>
            <a:fld id="{2F4BEE82-15AC-4F3F-AC63-3550650E9ADC}" type="slidenum">
              <a:rPr lang="en-GB" smtClean="0"/>
              <a:t>13</a:t>
            </a:fld>
            <a:endParaRPr lang="en-GB"/>
          </a:p>
        </p:txBody>
      </p:sp>
    </p:spTree>
    <p:extLst>
      <p:ext uri="{BB962C8B-B14F-4D97-AF65-F5344CB8AC3E}">
        <p14:creationId xmlns:p14="http://schemas.microsoft.com/office/powerpoint/2010/main" val="1582494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1.3 Illegal digital activities</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4BEE82-15AC-4F3F-AC63-3550650E9ADC}" type="slidenum">
              <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807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5E130-9F68-4EA2-99F3-F7F0B93BEE7B}"/>
              </a:ext>
            </a:extLst>
          </p:cNvPr>
          <p:cNvSpPr>
            <a:spLocks noGrp="1"/>
          </p:cNvSpPr>
          <p:nvPr>
            <p:ph type="title"/>
          </p:nvPr>
        </p:nvSpPr>
        <p:spPr>
          <a:xfrm>
            <a:off x="863029" y="1012004"/>
            <a:ext cx="3416158" cy="4795408"/>
          </a:xfrm>
        </p:spPr>
        <p:txBody>
          <a:bodyPr>
            <a:normAutofit/>
          </a:bodyPr>
          <a:lstStyle/>
          <a:p>
            <a:r>
              <a:rPr lang="en-GB" dirty="0">
                <a:solidFill>
                  <a:srgbClr val="FFFFFF"/>
                </a:solidFill>
              </a:rPr>
              <a:t>Traditional illicit activities</a:t>
            </a:r>
          </a:p>
        </p:txBody>
      </p:sp>
      <p:graphicFrame>
        <p:nvGraphicFramePr>
          <p:cNvPr id="7" name="Content Placeholder 2">
            <a:extLst>
              <a:ext uri="{FF2B5EF4-FFF2-40B4-BE49-F238E27FC236}">
                <a16:creationId xmlns:a16="http://schemas.microsoft.com/office/drawing/2014/main" id="{430B9663-D082-4BA7-ADF1-67523CE207F7}"/>
              </a:ext>
            </a:extLst>
          </p:cNvPr>
          <p:cNvGraphicFramePr>
            <a:graphicFrameLocks noGrp="1"/>
          </p:cNvGraphicFramePr>
          <p:nvPr>
            <p:ph idx="1"/>
            <p:extLst>
              <p:ext uri="{D42A27DB-BD31-4B8C-83A1-F6EECF244321}">
                <p14:modId xmlns:p14="http://schemas.microsoft.com/office/powerpoint/2010/main" val="328711575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D792698C-A30F-4823-BE45-7A0C2FBE3C2B}"/>
              </a:ext>
            </a:extLst>
          </p:cNvPr>
          <p:cNvSpPr>
            <a:spLocks noGrp="1"/>
          </p:cNvSpPr>
          <p:nvPr>
            <p:ph type="sldNum" sz="quarter" idx="12"/>
          </p:nvPr>
        </p:nvSpPr>
        <p:spPr/>
        <p:txBody>
          <a:bodyPr/>
          <a:lstStyle/>
          <a:p>
            <a:fld id="{2F4BEE82-15AC-4F3F-AC63-3550650E9ADC}" type="slidenum">
              <a:rPr lang="en-GB" smtClean="0"/>
              <a:t>15</a:t>
            </a:fld>
            <a:endParaRPr lang="en-GB"/>
          </a:p>
        </p:txBody>
      </p:sp>
    </p:spTree>
    <p:extLst>
      <p:ext uri="{BB962C8B-B14F-4D97-AF65-F5344CB8AC3E}">
        <p14:creationId xmlns:p14="http://schemas.microsoft.com/office/powerpoint/2010/main" val="749013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F3AD99B-FC78-45DE-98D8-A39DD4BC57B4}"/>
              </a:ext>
            </a:extLst>
          </p:cNvPr>
          <p:cNvSpPr>
            <a:spLocks noGrp="1"/>
          </p:cNvSpPr>
          <p:nvPr>
            <p:ph type="title"/>
          </p:nvPr>
        </p:nvSpPr>
        <p:spPr>
          <a:xfrm>
            <a:off x="6094105" y="802955"/>
            <a:ext cx="4977976" cy="1454051"/>
          </a:xfrm>
        </p:spPr>
        <p:txBody>
          <a:bodyPr>
            <a:normAutofit/>
          </a:bodyPr>
          <a:lstStyle/>
          <a:p>
            <a:r>
              <a:rPr lang="en-GB">
                <a:solidFill>
                  <a:srgbClr val="000000"/>
                </a:solidFill>
              </a:rPr>
              <a:t>Global economic crime</a:t>
            </a:r>
          </a:p>
        </p:txBody>
      </p:sp>
      <p:sp>
        <p:nvSpPr>
          <p:cNvPr id="18"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Graphic 6" descr="Dollar">
            <a:extLst>
              <a:ext uri="{FF2B5EF4-FFF2-40B4-BE49-F238E27FC236}">
                <a16:creationId xmlns:a16="http://schemas.microsoft.com/office/drawing/2014/main" id="{84A1C347-B7C5-4B0B-9FEB-9E0984A2DD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69972747-D847-44D7-9E70-680095991546}"/>
              </a:ext>
            </a:extLst>
          </p:cNvPr>
          <p:cNvSpPr>
            <a:spLocks noGrp="1"/>
          </p:cNvSpPr>
          <p:nvPr>
            <p:ph idx="1"/>
          </p:nvPr>
        </p:nvSpPr>
        <p:spPr>
          <a:xfrm>
            <a:off x="6090574" y="2421682"/>
            <a:ext cx="4977578" cy="3639289"/>
          </a:xfrm>
        </p:spPr>
        <p:txBody>
          <a:bodyPr anchor="ctr">
            <a:normAutofit/>
          </a:bodyPr>
          <a:lstStyle/>
          <a:p>
            <a:r>
              <a:rPr lang="en-GB" sz="2000" dirty="0">
                <a:solidFill>
                  <a:srgbClr val="000000"/>
                </a:solidFill>
              </a:rPr>
              <a:t>Over 49% of 7,200 companies victim of fraud in 2018 (PwC) – (Source: </a:t>
            </a:r>
            <a:r>
              <a:rPr lang="en-GB" sz="2000" dirty="0">
                <a:solidFill>
                  <a:srgbClr val="000000"/>
                </a:solidFill>
                <a:hlinkClick r:id="rId6"/>
              </a:rPr>
              <a:t>https://www.pwc.com/gx/en/forensics/global-economic-crime-and-fraud-survey-2018.pdf</a:t>
            </a:r>
            <a:r>
              <a:rPr lang="en-GB" sz="2000" dirty="0">
                <a:solidFill>
                  <a:srgbClr val="000000"/>
                </a:solidFill>
              </a:rPr>
              <a:t>) .</a:t>
            </a:r>
          </a:p>
          <a:p>
            <a:r>
              <a:rPr lang="en-GB" sz="2000" dirty="0">
                <a:solidFill>
                  <a:srgbClr val="000000"/>
                </a:solidFill>
              </a:rPr>
              <a:t>$21.84 billion in credit card fraud in 2015.</a:t>
            </a:r>
          </a:p>
          <a:p>
            <a:r>
              <a:rPr lang="en-GB" sz="2000" dirty="0">
                <a:solidFill>
                  <a:srgbClr val="000000"/>
                </a:solidFill>
              </a:rPr>
              <a:t>Credit card fraud is expected to exceed $32 billion by 2020.</a:t>
            </a:r>
          </a:p>
          <a:p>
            <a:r>
              <a:rPr lang="en-GB" sz="2000" dirty="0">
                <a:solidFill>
                  <a:srgbClr val="000000"/>
                </a:solidFill>
              </a:rPr>
              <a:t>20% of clients join another bank after being a victim of fraud (Source: Miller, P).</a:t>
            </a:r>
          </a:p>
          <a:p>
            <a:endParaRPr lang="en-GB" sz="2000" dirty="0">
              <a:solidFill>
                <a:srgbClr val="000000"/>
              </a:solidFill>
            </a:endParaRPr>
          </a:p>
        </p:txBody>
      </p:sp>
      <p:sp>
        <p:nvSpPr>
          <p:cNvPr id="5" name="Slide Number Placeholder 4">
            <a:extLst>
              <a:ext uri="{FF2B5EF4-FFF2-40B4-BE49-F238E27FC236}">
                <a16:creationId xmlns:a16="http://schemas.microsoft.com/office/drawing/2014/main" id="{C7D13D30-3BC2-47F7-A7E0-FD1AC804FF9B}"/>
              </a:ext>
            </a:extLst>
          </p:cNvPr>
          <p:cNvSpPr>
            <a:spLocks noGrp="1"/>
          </p:cNvSpPr>
          <p:nvPr>
            <p:ph type="sldNum" sz="quarter" idx="12"/>
          </p:nvPr>
        </p:nvSpPr>
        <p:spPr/>
        <p:txBody>
          <a:bodyPr/>
          <a:lstStyle/>
          <a:p>
            <a:fld id="{2F4BEE82-15AC-4F3F-AC63-3550650E9ADC}" type="slidenum">
              <a:rPr lang="en-GB" smtClean="0"/>
              <a:t>16</a:t>
            </a:fld>
            <a:endParaRPr lang="en-GB"/>
          </a:p>
        </p:txBody>
      </p:sp>
    </p:spTree>
    <p:extLst>
      <p:ext uri="{BB962C8B-B14F-4D97-AF65-F5344CB8AC3E}">
        <p14:creationId xmlns:p14="http://schemas.microsoft.com/office/powerpoint/2010/main" val="2509413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839CA0-3AA6-4B72-8C08-4F249401AE84}"/>
              </a:ext>
            </a:extLst>
          </p:cNvPr>
          <p:cNvSpPr>
            <a:spLocks noGrp="1"/>
          </p:cNvSpPr>
          <p:nvPr>
            <p:ph type="title"/>
          </p:nvPr>
        </p:nvSpPr>
        <p:spPr>
          <a:xfrm>
            <a:off x="863029" y="1012004"/>
            <a:ext cx="3416158" cy="4795408"/>
          </a:xfrm>
        </p:spPr>
        <p:txBody>
          <a:bodyPr>
            <a:normAutofit/>
          </a:bodyPr>
          <a:lstStyle/>
          <a:p>
            <a:r>
              <a:rPr lang="en-GB">
                <a:solidFill>
                  <a:srgbClr val="FFFFFF"/>
                </a:solidFill>
              </a:rPr>
              <a:t>Anomalous transactions on Ethereum</a:t>
            </a:r>
          </a:p>
        </p:txBody>
      </p:sp>
      <p:graphicFrame>
        <p:nvGraphicFramePr>
          <p:cNvPr id="5" name="Content Placeholder 2">
            <a:extLst>
              <a:ext uri="{FF2B5EF4-FFF2-40B4-BE49-F238E27FC236}">
                <a16:creationId xmlns:a16="http://schemas.microsoft.com/office/drawing/2014/main" id="{CF5762D1-BAE5-4A7F-B72C-398D0DC06A83}"/>
              </a:ext>
            </a:extLst>
          </p:cNvPr>
          <p:cNvGraphicFramePr>
            <a:graphicFrameLocks noGrp="1"/>
          </p:cNvGraphicFramePr>
          <p:nvPr>
            <p:ph idx="1"/>
            <p:extLst>
              <p:ext uri="{D42A27DB-BD31-4B8C-83A1-F6EECF244321}">
                <p14:modId xmlns:p14="http://schemas.microsoft.com/office/powerpoint/2010/main" val="37247361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873A9AB-1B5E-4C1A-9C8A-7330851B039A}"/>
              </a:ext>
            </a:extLst>
          </p:cNvPr>
          <p:cNvSpPr>
            <a:spLocks noGrp="1"/>
          </p:cNvSpPr>
          <p:nvPr>
            <p:ph type="sldNum" sz="quarter" idx="12"/>
          </p:nvPr>
        </p:nvSpPr>
        <p:spPr/>
        <p:txBody>
          <a:bodyPr/>
          <a:lstStyle/>
          <a:p>
            <a:fld id="{2F4BEE82-15AC-4F3F-AC63-3550650E9ADC}" type="slidenum">
              <a:rPr lang="en-GB" smtClean="0"/>
              <a:t>17</a:t>
            </a:fld>
            <a:endParaRPr lang="en-GB"/>
          </a:p>
        </p:txBody>
      </p:sp>
    </p:spTree>
    <p:extLst>
      <p:ext uri="{BB962C8B-B14F-4D97-AF65-F5344CB8AC3E}">
        <p14:creationId xmlns:p14="http://schemas.microsoft.com/office/powerpoint/2010/main" val="3742411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eeform: Shape 22">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 name="Group 24">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CA64FD52-9848-40B9-B6F7-F70DB5EC9850}"/>
              </a:ext>
            </a:extLst>
          </p:cNvPr>
          <p:cNvSpPr>
            <a:spLocks noGrp="1"/>
          </p:cNvSpPr>
          <p:nvPr>
            <p:ph type="title"/>
          </p:nvPr>
        </p:nvSpPr>
        <p:spPr>
          <a:xfrm>
            <a:off x="535020" y="685800"/>
            <a:ext cx="2780271" cy="5105400"/>
          </a:xfrm>
        </p:spPr>
        <p:txBody>
          <a:bodyPr>
            <a:normAutofit/>
          </a:bodyPr>
          <a:lstStyle/>
          <a:p>
            <a:r>
              <a:rPr lang="en-GB" sz="4000">
                <a:solidFill>
                  <a:srgbClr val="FFFFFF"/>
                </a:solidFill>
              </a:rPr>
              <a:t>Types of illegal activity on Ethereum</a:t>
            </a:r>
          </a:p>
        </p:txBody>
      </p:sp>
      <p:graphicFrame>
        <p:nvGraphicFramePr>
          <p:cNvPr id="7" name="Content Placeholder 2">
            <a:extLst>
              <a:ext uri="{FF2B5EF4-FFF2-40B4-BE49-F238E27FC236}">
                <a16:creationId xmlns:a16="http://schemas.microsoft.com/office/drawing/2014/main" id="{A1172A42-A2D7-4C01-A439-5ED983BC8DD7}"/>
              </a:ext>
            </a:extLst>
          </p:cNvPr>
          <p:cNvGraphicFramePr>
            <a:graphicFrameLocks noGrp="1"/>
          </p:cNvGraphicFramePr>
          <p:nvPr>
            <p:ph idx="1"/>
            <p:extLst>
              <p:ext uri="{D42A27DB-BD31-4B8C-83A1-F6EECF244321}">
                <p14:modId xmlns:p14="http://schemas.microsoft.com/office/powerpoint/2010/main" val="3242959597"/>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7127F4F-2F8E-459C-A12E-4B4138C62D0B}"/>
              </a:ext>
            </a:extLst>
          </p:cNvPr>
          <p:cNvSpPr>
            <a:spLocks noGrp="1"/>
          </p:cNvSpPr>
          <p:nvPr>
            <p:ph type="sldNum" sz="quarter" idx="12"/>
          </p:nvPr>
        </p:nvSpPr>
        <p:spPr/>
        <p:txBody>
          <a:bodyPr/>
          <a:lstStyle/>
          <a:p>
            <a:fld id="{2F4BEE82-15AC-4F3F-AC63-3550650E9ADC}" type="slidenum">
              <a:rPr lang="en-GB" smtClean="0"/>
              <a:t>18</a:t>
            </a:fld>
            <a:endParaRPr lang="en-GB"/>
          </a:p>
        </p:txBody>
      </p:sp>
    </p:spTree>
    <p:extLst>
      <p:ext uri="{BB962C8B-B14F-4D97-AF65-F5344CB8AC3E}">
        <p14:creationId xmlns:p14="http://schemas.microsoft.com/office/powerpoint/2010/main" val="248926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3944F2-E672-4AAD-8CBA-BCB8D38E528F}"/>
              </a:ext>
            </a:extLst>
          </p:cNvPr>
          <p:cNvSpPr>
            <a:spLocks noGrp="1"/>
          </p:cNvSpPr>
          <p:nvPr>
            <p:ph type="title"/>
          </p:nvPr>
        </p:nvSpPr>
        <p:spPr>
          <a:xfrm>
            <a:off x="863029" y="1012004"/>
            <a:ext cx="3416158" cy="4795408"/>
          </a:xfrm>
        </p:spPr>
        <p:txBody>
          <a:bodyPr>
            <a:normAutofit/>
          </a:bodyPr>
          <a:lstStyle/>
          <a:p>
            <a:r>
              <a:rPr lang="en-GB" dirty="0">
                <a:solidFill>
                  <a:srgbClr val="FFFFFF"/>
                </a:solidFill>
              </a:rPr>
              <a:t>What are Smart Ponzi schemes and why are they so attractive? </a:t>
            </a:r>
          </a:p>
        </p:txBody>
      </p:sp>
      <p:graphicFrame>
        <p:nvGraphicFramePr>
          <p:cNvPr id="5" name="Content Placeholder 2">
            <a:extLst>
              <a:ext uri="{FF2B5EF4-FFF2-40B4-BE49-F238E27FC236}">
                <a16:creationId xmlns:a16="http://schemas.microsoft.com/office/drawing/2014/main" id="{E07D550C-2339-4B79-8145-62FB7DD4EC7D}"/>
              </a:ext>
            </a:extLst>
          </p:cNvPr>
          <p:cNvGraphicFramePr>
            <a:graphicFrameLocks noGrp="1"/>
          </p:cNvGraphicFramePr>
          <p:nvPr>
            <p:ph idx="1"/>
            <p:extLst>
              <p:ext uri="{D42A27DB-BD31-4B8C-83A1-F6EECF244321}">
                <p14:modId xmlns:p14="http://schemas.microsoft.com/office/powerpoint/2010/main" val="334385320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17D9281C-5084-4870-BD98-C17B58056F74}"/>
              </a:ext>
            </a:extLst>
          </p:cNvPr>
          <p:cNvSpPr>
            <a:spLocks noGrp="1"/>
          </p:cNvSpPr>
          <p:nvPr>
            <p:ph type="sldNum" sz="quarter" idx="12"/>
          </p:nvPr>
        </p:nvSpPr>
        <p:spPr/>
        <p:txBody>
          <a:bodyPr/>
          <a:lstStyle/>
          <a:p>
            <a:fld id="{2F4BEE82-15AC-4F3F-AC63-3550650E9ADC}" type="slidenum">
              <a:rPr lang="en-GB" smtClean="0"/>
              <a:t>19</a:t>
            </a:fld>
            <a:endParaRPr lang="en-GB"/>
          </a:p>
        </p:txBody>
      </p:sp>
    </p:spTree>
    <p:extLst>
      <p:ext uri="{BB962C8B-B14F-4D97-AF65-F5344CB8AC3E}">
        <p14:creationId xmlns:p14="http://schemas.microsoft.com/office/powerpoint/2010/main" val="4260733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6" descr="Presentation with Checklist">
            <a:extLst>
              <a:ext uri="{FF2B5EF4-FFF2-40B4-BE49-F238E27FC236}">
                <a16:creationId xmlns:a16="http://schemas.microsoft.com/office/drawing/2014/main" id="{FA0BB9E4-4A77-4A5B-A51B-BE6E896FC1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5301" y="1820333"/>
            <a:ext cx="4036181" cy="4036181"/>
          </a:xfrm>
          <a:prstGeom prst="rect">
            <a:avLst/>
          </a:prstGeom>
        </p:spPr>
      </p:pic>
      <p:sp>
        <p:nvSpPr>
          <p:cNvPr id="28" name="Freeform: Shape 22">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4">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FA1BFD-4F15-463D-884B-C2D9226B5D0B}"/>
              </a:ext>
            </a:extLst>
          </p:cNvPr>
          <p:cNvSpPr>
            <a:spLocks noGrp="1"/>
          </p:cNvSpPr>
          <p:nvPr>
            <p:ph type="title"/>
          </p:nvPr>
        </p:nvSpPr>
        <p:spPr>
          <a:xfrm>
            <a:off x="838199" y="365125"/>
            <a:ext cx="5529943" cy="1325563"/>
          </a:xfrm>
        </p:spPr>
        <p:txBody>
          <a:bodyPr>
            <a:normAutofit/>
          </a:bodyPr>
          <a:lstStyle/>
          <a:p>
            <a:r>
              <a:rPr lang="en-GB"/>
              <a:t>Colloquia Structure</a:t>
            </a:r>
          </a:p>
        </p:txBody>
      </p:sp>
      <p:sp>
        <p:nvSpPr>
          <p:cNvPr id="16" name="Content Placeholder 2">
            <a:extLst>
              <a:ext uri="{FF2B5EF4-FFF2-40B4-BE49-F238E27FC236}">
                <a16:creationId xmlns:a16="http://schemas.microsoft.com/office/drawing/2014/main" id="{E72C2F96-674C-4044-8D61-413A4416F3ED}"/>
              </a:ext>
            </a:extLst>
          </p:cNvPr>
          <p:cNvSpPr>
            <a:spLocks noGrp="1"/>
          </p:cNvSpPr>
          <p:nvPr>
            <p:ph idx="1"/>
          </p:nvPr>
        </p:nvSpPr>
        <p:spPr>
          <a:xfrm>
            <a:off x="838199" y="1825625"/>
            <a:ext cx="4128169" cy="3399518"/>
          </a:xfrm>
        </p:spPr>
        <p:txBody>
          <a:bodyPr>
            <a:normAutofit fontScale="92500" lnSpcReduction="20000"/>
          </a:bodyPr>
          <a:lstStyle/>
          <a:p>
            <a:pPr marL="0" indent="0">
              <a:buNone/>
            </a:pPr>
            <a:r>
              <a:rPr lang="en-GB" dirty="0"/>
              <a:t>1. Background</a:t>
            </a:r>
          </a:p>
          <a:p>
            <a:pPr marL="0" indent="0">
              <a:buNone/>
            </a:pPr>
            <a:r>
              <a:rPr lang="en-GB" dirty="0"/>
              <a:t>2. Our work</a:t>
            </a:r>
          </a:p>
          <a:p>
            <a:pPr marL="0" indent="0">
              <a:buNone/>
            </a:pPr>
            <a:r>
              <a:rPr lang="en-GB" dirty="0"/>
              <a:t>3. </a:t>
            </a:r>
            <a:r>
              <a:rPr lang="en-GB" dirty="0" err="1"/>
              <a:t>XGBoost</a:t>
            </a:r>
            <a:r>
              <a:rPr lang="en-GB" dirty="0"/>
              <a:t> classification model</a:t>
            </a:r>
          </a:p>
          <a:p>
            <a:pPr marL="0" indent="0">
              <a:buNone/>
            </a:pPr>
            <a:r>
              <a:rPr lang="en-GB" dirty="0"/>
              <a:t>4. Classification results &amp; feature importance</a:t>
            </a:r>
          </a:p>
          <a:p>
            <a:pPr marL="0" indent="0">
              <a:buNone/>
            </a:pPr>
            <a:r>
              <a:rPr lang="en-GB" dirty="0"/>
              <a:t>5. Recommended future work &amp; potential stakeholders</a:t>
            </a:r>
          </a:p>
          <a:p>
            <a:endParaRPr lang="en-GB" sz="2000" dirty="0"/>
          </a:p>
        </p:txBody>
      </p:sp>
      <p:sp>
        <p:nvSpPr>
          <p:cNvPr id="4" name="Slide Number Placeholder 3">
            <a:extLst>
              <a:ext uri="{FF2B5EF4-FFF2-40B4-BE49-F238E27FC236}">
                <a16:creationId xmlns:a16="http://schemas.microsoft.com/office/drawing/2014/main" id="{A5F8EC0E-A615-4AE6-BA83-EB0671A16B11}"/>
              </a:ext>
            </a:extLst>
          </p:cNvPr>
          <p:cNvSpPr>
            <a:spLocks noGrp="1"/>
          </p:cNvSpPr>
          <p:nvPr>
            <p:ph type="sldNum" sz="quarter" idx="12"/>
          </p:nvPr>
        </p:nvSpPr>
        <p:spPr/>
        <p:txBody>
          <a:bodyPr/>
          <a:lstStyle/>
          <a:p>
            <a:fld id="{2F4BEE82-15AC-4F3F-AC63-3550650E9ADC}" type="slidenum">
              <a:rPr lang="en-GB" smtClean="0"/>
              <a:t>2</a:t>
            </a:fld>
            <a:endParaRPr lang="en-GB"/>
          </a:p>
        </p:txBody>
      </p:sp>
    </p:spTree>
    <p:extLst>
      <p:ext uri="{BB962C8B-B14F-4D97-AF65-F5344CB8AC3E}">
        <p14:creationId xmlns:p14="http://schemas.microsoft.com/office/powerpoint/2010/main" val="280852684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E2C2B-B0D6-4556-9534-6863A4E7518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Examples of scams</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3615A66F-CA06-4024-A145-75BE268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637" y="2358713"/>
            <a:ext cx="4466633"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3BC5F45-1300-42AA-A4B6-BAE798929167}"/>
              </a:ext>
            </a:extLst>
          </p:cNvPr>
          <p:cNvPicPr>
            <a:picLocks noChangeAspect="1"/>
          </p:cNvPicPr>
          <p:nvPr/>
        </p:nvPicPr>
        <p:blipFill>
          <a:blip r:embed="rId3"/>
          <a:stretch>
            <a:fillRect/>
          </a:stretch>
        </p:blipFill>
        <p:spPr>
          <a:xfrm>
            <a:off x="478028" y="3286713"/>
            <a:ext cx="5455917" cy="2277845"/>
          </a:xfrm>
          <a:prstGeom prst="rect">
            <a:avLst/>
          </a:prstGeom>
        </p:spPr>
      </p:pic>
      <p:sp>
        <p:nvSpPr>
          <p:cNvPr id="4" name="Slide Number Placeholder 3">
            <a:extLst>
              <a:ext uri="{FF2B5EF4-FFF2-40B4-BE49-F238E27FC236}">
                <a16:creationId xmlns:a16="http://schemas.microsoft.com/office/drawing/2014/main" id="{92B7A9CE-CA96-4F04-9EC0-63AD33FC24CF}"/>
              </a:ext>
            </a:extLst>
          </p:cNvPr>
          <p:cNvSpPr>
            <a:spLocks noGrp="1"/>
          </p:cNvSpPr>
          <p:nvPr>
            <p:ph type="sldNum" sz="quarter" idx="12"/>
          </p:nvPr>
        </p:nvSpPr>
        <p:spPr/>
        <p:txBody>
          <a:bodyPr/>
          <a:lstStyle/>
          <a:p>
            <a:fld id="{2F4BEE82-15AC-4F3F-AC63-3550650E9ADC}" type="slidenum">
              <a:rPr lang="en-GB" smtClean="0"/>
              <a:t>20</a:t>
            </a:fld>
            <a:endParaRPr lang="en-GB"/>
          </a:p>
        </p:txBody>
      </p:sp>
      <p:sp>
        <p:nvSpPr>
          <p:cNvPr id="7" name="TextBox 6">
            <a:extLst>
              <a:ext uri="{FF2B5EF4-FFF2-40B4-BE49-F238E27FC236}">
                <a16:creationId xmlns:a16="http://schemas.microsoft.com/office/drawing/2014/main" id="{3E4DD0C2-7E02-458B-8EA4-99F9F0B0613F}"/>
              </a:ext>
            </a:extLst>
          </p:cNvPr>
          <p:cNvSpPr txBox="1"/>
          <p:nvPr/>
        </p:nvSpPr>
        <p:spPr>
          <a:xfrm>
            <a:off x="7095358" y="6131325"/>
            <a:ext cx="4043094" cy="246221"/>
          </a:xfrm>
          <a:prstGeom prst="rect">
            <a:avLst/>
          </a:prstGeom>
          <a:noFill/>
        </p:spPr>
        <p:txBody>
          <a:bodyPr wrap="none" rtlCol="0">
            <a:spAutoFit/>
          </a:bodyPr>
          <a:lstStyle/>
          <a:p>
            <a:r>
              <a:rPr lang="en-GB" sz="1000" dirty="0"/>
              <a:t>Source: “https://securelist.com/spam-and-phishing-in-q2-2018/87368/”</a:t>
            </a:r>
          </a:p>
        </p:txBody>
      </p:sp>
    </p:spTree>
    <p:extLst>
      <p:ext uri="{BB962C8B-B14F-4D97-AF65-F5344CB8AC3E}">
        <p14:creationId xmlns:p14="http://schemas.microsoft.com/office/powerpoint/2010/main" val="2443154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1.4 Reviewing transactions and Big Data</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4BEE82-15AC-4F3F-AC63-3550650E9ADC}" type="slidenum">
              <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059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DC4929-6F9A-4ABB-BCDE-C86B1061916B}"/>
              </a:ext>
            </a:extLst>
          </p:cNvPr>
          <p:cNvSpPr>
            <a:spLocks noGrp="1"/>
          </p:cNvSpPr>
          <p:nvPr>
            <p:ph type="title"/>
          </p:nvPr>
        </p:nvSpPr>
        <p:spPr>
          <a:xfrm>
            <a:off x="863029" y="1012004"/>
            <a:ext cx="3416158" cy="4795408"/>
          </a:xfrm>
        </p:spPr>
        <p:txBody>
          <a:bodyPr>
            <a:normAutofit/>
          </a:bodyPr>
          <a:lstStyle/>
          <a:p>
            <a:r>
              <a:rPr lang="en-GB" dirty="0">
                <a:solidFill>
                  <a:srgbClr val="FFFFFF"/>
                </a:solidFill>
              </a:rPr>
              <a:t>Manual review of transactions</a:t>
            </a:r>
          </a:p>
        </p:txBody>
      </p:sp>
      <p:graphicFrame>
        <p:nvGraphicFramePr>
          <p:cNvPr id="5" name="Content Placeholder 2">
            <a:extLst>
              <a:ext uri="{FF2B5EF4-FFF2-40B4-BE49-F238E27FC236}">
                <a16:creationId xmlns:a16="http://schemas.microsoft.com/office/drawing/2014/main" id="{30D13986-9DEA-4CF1-B964-06A70A19953C}"/>
              </a:ext>
            </a:extLst>
          </p:cNvPr>
          <p:cNvGraphicFramePr>
            <a:graphicFrameLocks noGrp="1"/>
          </p:cNvGraphicFramePr>
          <p:nvPr>
            <p:ph idx="1"/>
            <p:extLst>
              <p:ext uri="{D42A27DB-BD31-4B8C-83A1-F6EECF244321}">
                <p14:modId xmlns:p14="http://schemas.microsoft.com/office/powerpoint/2010/main" val="148957434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8B179E0-AAEA-4CC4-BBF5-864EEF867016}"/>
              </a:ext>
            </a:extLst>
          </p:cNvPr>
          <p:cNvSpPr>
            <a:spLocks noGrp="1"/>
          </p:cNvSpPr>
          <p:nvPr>
            <p:ph type="sldNum" sz="quarter" idx="12"/>
          </p:nvPr>
        </p:nvSpPr>
        <p:spPr/>
        <p:txBody>
          <a:bodyPr/>
          <a:lstStyle/>
          <a:p>
            <a:fld id="{2F4BEE82-15AC-4F3F-AC63-3550650E9ADC}" type="slidenum">
              <a:rPr lang="en-GB" smtClean="0"/>
              <a:t>22</a:t>
            </a:fld>
            <a:endParaRPr lang="en-GB"/>
          </a:p>
        </p:txBody>
      </p:sp>
    </p:spTree>
    <p:extLst>
      <p:ext uri="{BB962C8B-B14F-4D97-AF65-F5344CB8AC3E}">
        <p14:creationId xmlns:p14="http://schemas.microsoft.com/office/powerpoint/2010/main" val="1417989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D8AA-C0E1-4D81-BA9A-6EC474C69F05}"/>
              </a:ext>
            </a:extLst>
          </p:cNvPr>
          <p:cNvSpPr>
            <a:spLocks noGrp="1"/>
          </p:cNvSpPr>
          <p:nvPr>
            <p:ph type="title"/>
          </p:nvPr>
        </p:nvSpPr>
        <p:spPr>
          <a:xfrm>
            <a:off x="838200" y="365125"/>
            <a:ext cx="10515600" cy="1325563"/>
          </a:xfrm>
        </p:spPr>
        <p:txBody>
          <a:bodyPr>
            <a:normAutofit/>
          </a:bodyPr>
          <a:lstStyle/>
          <a:p>
            <a:r>
              <a:rPr lang="en-GB" dirty="0"/>
              <a:t>Traditional transactions </a:t>
            </a:r>
          </a:p>
        </p:txBody>
      </p:sp>
      <p:graphicFrame>
        <p:nvGraphicFramePr>
          <p:cNvPr id="21" name="Content Placeholder 2">
            <a:extLst>
              <a:ext uri="{FF2B5EF4-FFF2-40B4-BE49-F238E27FC236}">
                <a16:creationId xmlns:a16="http://schemas.microsoft.com/office/drawing/2014/main" id="{67B57060-1BD0-49C5-A87B-F3B704437A12}"/>
              </a:ext>
            </a:extLst>
          </p:cNvPr>
          <p:cNvGraphicFramePr>
            <a:graphicFrameLocks noGrp="1"/>
          </p:cNvGraphicFramePr>
          <p:nvPr>
            <p:ph idx="1"/>
            <p:extLst>
              <p:ext uri="{D42A27DB-BD31-4B8C-83A1-F6EECF244321}">
                <p14:modId xmlns:p14="http://schemas.microsoft.com/office/powerpoint/2010/main" val="19633675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D1BB70F-9CC1-4C3F-93BF-E42458CD3DD5}"/>
              </a:ext>
            </a:extLst>
          </p:cNvPr>
          <p:cNvSpPr>
            <a:spLocks noGrp="1"/>
          </p:cNvSpPr>
          <p:nvPr>
            <p:ph type="sldNum" sz="quarter" idx="12"/>
          </p:nvPr>
        </p:nvSpPr>
        <p:spPr/>
        <p:txBody>
          <a:bodyPr/>
          <a:lstStyle/>
          <a:p>
            <a:fld id="{2F4BEE82-15AC-4F3F-AC63-3550650E9ADC}" type="slidenum">
              <a:rPr lang="en-GB" smtClean="0"/>
              <a:t>23</a:t>
            </a:fld>
            <a:endParaRPr lang="en-GB" dirty="0"/>
          </a:p>
        </p:txBody>
      </p:sp>
      <p:sp>
        <p:nvSpPr>
          <p:cNvPr id="5" name="TextBox 4">
            <a:extLst>
              <a:ext uri="{FF2B5EF4-FFF2-40B4-BE49-F238E27FC236}">
                <a16:creationId xmlns:a16="http://schemas.microsoft.com/office/drawing/2014/main" id="{B78C51AA-2D5F-4CE4-969E-E2B632EBAEE4}"/>
              </a:ext>
            </a:extLst>
          </p:cNvPr>
          <p:cNvSpPr txBox="1"/>
          <p:nvPr/>
        </p:nvSpPr>
        <p:spPr>
          <a:xfrm>
            <a:off x="702360" y="5784989"/>
            <a:ext cx="10931198" cy="707886"/>
          </a:xfrm>
          <a:prstGeom prst="rect">
            <a:avLst/>
          </a:prstGeom>
          <a:noFill/>
        </p:spPr>
        <p:txBody>
          <a:bodyPr wrap="none" rtlCol="0">
            <a:spAutoFit/>
          </a:bodyPr>
          <a:lstStyle/>
          <a:p>
            <a:r>
              <a:rPr lang="en-GB" sz="1000" baseline="30000" dirty="0"/>
              <a:t>1 </a:t>
            </a:r>
            <a:r>
              <a:rPr lang="en-GB" sz="1000" dirty="0"/>
              <a:t>Jan </a:t>
            </a:r>
            <a:r>
              <a:rPr lang="en-GB" sz="1000" dirty="0" err="1"/>
              <a:t>Vermulen</a:t>
            </a:r>
            <a:r>
              <a:rPr lang="en-GB" sz="1000" dirty="0"/>
              <a:t>. “Bitcoin and Ethereum vs Visa and PayPal – Transactions per second.2017”.url:https://mybroadband.co.za/news/-</a:t>
            </a:r>
          </a:p>
          <a:p>
            <a:r>
              <a:rPr lang="en-GB" sz="1000" dirty="0"/>
              <a:t>banking/206742-bitcoin-and-ethereum-vs-visa-and-paypal-transactions-per-second.html.</a:t>
            </a:r>
          </a:p>
          <a:p>
            <a:endParaRPr lang="en-GB" sz="1000" dirty="0"/>
          </a:p>
          <a:p>
            <a:r>
              <a:rPr lang="en-GB" sz="1000" baseline="30000" dirty="0"/>
              <a:t>2 </a:t>
            </a:r>
            <a:r>
              <a:rPr lang="en-GB" sz="1000" dirty="0"/>
              <a:t>Al Pascual, Kyle </a:t>
            </a:r>
            <a:r>
              <a:rPr lang="en-GB" sz="1000" dirty="0" err="1"/>
              <a:t>Marchini</a:t>
            </a:r>
            <a:r>
              <a:rPr lang="en-GB" sz="1000" dirty="0"/>
              <a:t>, and Sarah Miller.2016Identity </a:t>
            </a:r>
            <a:r>
              <a:rPr lang="en-GB" sz="1000" dirty="0" err="1"/>
              <a:t>Fraud:Fraud</a:t>
            </a:r>
            <a:r>
              <a:rPr lang="en-GB" sz="1000" dirty="0"/>
              <a:t> Hits an Inflection Point.2016.url:https://www.javelinstrategy.com / coverage - area / 2016 - identity - fraud - fraud - hits -inflection-point</a:t>
            </a:r>
          </a:p>
        </p:txBody>
      </p:sp>
    </p:spTree>
    <p:extLst>
      <p:ext uri="{BB962C8B-B14F-4D97-AF65-F5344CB8AC3E}">
        <p14:creationId xmlns:p14="http://schemas.microsoft.com/office/powerpoint/2010/main" val="565775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F2D0011-EC8C-4F3B-8F50-DA714ABAA2B0}"/>
              </a:ext>
            </a:extLst>
          </p:cNvPr>
          <p:cNvSpPr>
            <a:spLocks noGrp="1"/>
          </p:cNvSpPr>
          <p:nvPr>
            <p:ph type="title"/>
          </p:nvPr>
        </p:nvSpPr>
        <p:spPr>
          <a:xfrm>
            <a:off x="6094105" y="802955"/>
            <a:ext cx="4977976" cy="1454051"/>
          </a:xfrm>
        </p:spPr>
        <p:txBody>
          <a:bodyPr>
            <a:normAutofit/>
          </a:bodyPr>
          <a:lstStyle/>
          <a:p>
            <a:r>
              <a:rPr lang="en-GB" dirty="0">
                <a:solidFill>
                  <a:srgbClr val="000000"/>
                </a:solidFill>
              </a:rPr>
              <a:t>Cryptocurrency as Big Data</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Processor">
            <a:extLst>
              <a:ext uri="{FF2B5EF4-FFF2-40B4-BE49-F238E27FC236}">
                <a16:creationId xmlns:a16="http://schemas.microsoft.com/office/drawing/2014/main" id="{1F77BE28-F323-4E41-84FE-D41D0EFBDA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222DF564-239D-4390-94CA-0B658DECCC9D}"/>
              </a:ext>
            </a:extLst>
          </p:cNvPr>
          <p:cNvSpPr>
            <a:spLocks noGrp="1"/>
          </p:cNvSpPr>
          <p:nvPr>
            <p:ph idx="1"/>
          </p:nvPr>
        </p:nvSpPr>
        <p:spPr>
          <a:xfrm>
            <a:off x="6090574" y="2421682"/>
            <a:ext cx="4977578" cy="3639289"/>
          </a:xfrm>
        </p:spPr>
        <p:txBody>
          <a:bodyPr anchor="ctr">
            <a:normAutofit/>
          </a:bodyPr>
          <a:lstStyle/>
          <a:p>
            <a:r>
              <a:rPr lang="en-GB" sz="1900" dirty="0">
                <a:solidFill>
                  <a:srgbClr val="000000"/>
                </a:solidFill>
              </a:rPr>
              <a:t>Velocity, Volume and Variety (3 Vs) (Source: Laney, D)</a:t>
            </a:r>
          </a:p>
          <a:p>
            <a:r>
              <a:rPr lang="en-GB" sz="1900" dirty="0">
                <a:solidFill>
                  <a:srgbClr val="000000"/>
                </a:solidFill>
              </a:rPr>
              <a:t>Help in revolutionizing business operations in various industries.</a:t>
            </a:r>
          </a:p>
          <a:p>
            <a:r>
              <a:rPr lang="en-GB" sz="1900" dirty="0">
                <a:solidFill>
                  <a:srgbClr val="000000"/>
                </a:solidFill>
              </a:rPr>
              <a:t>Data management, quality and security issues.</a:t>
            </a:r>
          </a:p>
          <a:p>
            <a:r>
              <a:rPr lang="en-GB" sz="1900" dirty="0">
                <a:solidFill>
                  <a:srgbClr val="000000"/>
                </a:solidFill>
              </a:rPr>
              <a:t>Bitcoin has circa 210GB from inception till April 2019.</a:t>
            </a:r>
          </a:p>
          <a:p>
            <a:r>
              <a:rPr lang="en-GB" sz="1900" dirty="0">
                <a:solidFill>
                  <a:srgbClr val="000000"/>
                </a:solidFill>
              </a:rPr>
              <a:t>Ethereum has circa 140GB from inception till March 2019.</a:t>
            </a:r>
          </a:p>
          <a:p>
            <a:r>
              <a:rPr lang="en-GB" sz="1900" dirty="0">
                <a:solidFill>
                  <a:srgbClr val="000000"/>
                </a:solidFill>
              </a:rPr>
              <a:t>Security issues will be suppressed by blockchain technology.</a:t>
            </a:r>
          </a:p>
          <a:p>
            <a:pPr marL="0" indent="0">
              <a:buNone/>
            </a:pPr>
            <a:endParaRPr lang="en-GB" sz="1900" dirty="0">
              <a:solidFill>
                <a:srgbClr val="000000"/>
              </a:solidFill>
            </a:endParaRPr>
          </a:p>
        </p:txBody>
      </p:sp>
      <p:sp>
        <p:nvSpPr>
          <p:cNvPr id="5" name="Slide Number Placeholder 4">
            <a:extLst>
              <a:ext uri="{FF2B5EF4-FFF2-40B4-BE49-F238E27FC236}">
                <a16:creationId xmlns:a16="http://schemas.microsoft.com/office/drawing/2014/main" id="{4AF2E18A-7954-43B6-B7AA-EF81F01B548E}"/>
              </a:ext>
            </a:extLst>
          </p:cNvPr>
          <p:cNvSpPr>
            <a:spLocks noGrp="1"/>
          </p:cNvSpPr>
          <p:nvPr>
            <p:ph type="sldNum" sz="quarter" idx="12"/>
          </p:nvPr>
        </p:nvSpPr>
        <p:spPr/>
        <p:txBody>
          <a:bodyPr/>
          <a:lstStyle/>
          <a:p>
            <a:fld id="{2F4BEE82-15AC-4F3F-AC63-3550650E9ADC}" type="slidenum">
              <a:rPr lang="en-GB" smtClean="0"/>
              <a:t>24</a:t>
            </a:fld>
            <a:endParaRPr lang="en-GB"/>
          </a:p>
        </p:txBody>
      </p:sp>
    </p:spTree>
    <p:extLst>
      <p:ext uri="{BB962C8B-B14F-4D97-AF65-F5344CB8AC3E}">
        <p14:creationId xmlns:p14="http://schemas.microsoft.com/office/powerpoint/2010/main" val="72529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2434-4E45-4B85-8C35-E2368603BDF7}"/>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5600" kern="1200">
                <a:solidFill>
                  <a:schemeClr val="tx1"/>
                </a:solidFill>
                <a:latin typeface="+mj-lt"/>
                <a:ea typeface="+mj-ea"/>
                <a:cs typeface="+mj-cs"/>
              </a:rPr>
              <a:t>And hence the need for machine learning…</a:t>
            </a:r>
          </a:p>
        </p:txBody>
      </p:sp>
      <p:pic>
        <p:nvPicPr>
          <p:cNvPr id="15" name="Graphic 14" descr="Head with Gears">
            <a:extLst>
              <a:ext uri="{FF2B5EF4-FFF2-40B4-BE49-F238E27FC236}">
                <a16:creationId xmlns:a16="http://schemas.microsoft.com/office/drawing/2014/main" id="{11DA25E2-37CA-4C52-80F4-8A3B46ED9B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17" name="Graphic 16">
            <a:extLst>
              <a:ext uri="{FF2B5EF4-FFF2-40B4-BE49-F238E27FC236}">
                <a16:creationId xmlns:a16="http://schemas.microsoft.com/office/drawing/2014/main" id="{D2429627-5B8A-420D-B39A-D7F2B579A1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4" name="Slide Number Placeholder 3">
            <a:extLst>
              <a:ext uri="{FF2B5EF4-FFF2-40B4-BE49-F238E27FC236}">
                <a16:creationId xmlns:a16="http://schemas.microsoft.com/office/drawing/2014/main" id="{B846FB93-AA4B-45C0-B12F-54A90DE1B3B0}"/>
              </a:ext>
            </a:extLst>
          </p:cNvPr>
          <p:cNvSpPr>
            <a:spLocks noGrp="1"/>
          </p:cNvSpPr>
          <p:nvPr>
            <p:ph type="sldNum" sz="quarter" idx="12"/>
          </p:nvPr>
        </p:nvSpPr>
        <p:spPr>
          <a:xfrm>
            <a:off x="9123558" y="6356350"/>
            <a:ext cx="2743200" cy="365125"/>
          </a:xfrm>
        </p:spPr>
        <p:txBody>
          <a:bodyPr vert="horz" lIns="91440" tIns="45720" rIns="91440" bIns="45720" rtlCol="0" anchor="ctr">
            <a:normAutofit/>
          </a:bodyPr>
          <a:lstStyle/>
          <a:p>
            <a:pPr>
              <a:spcAft>
                <a:spcPts val="600"/>
              </a:spcAft>
            </a:pPr>
            <a:fld id="{2F4BEE82-15AC-4F3F-AC63-3550650E9ADC}" type="slidenum">
              <a:rPr lang="en-US"/>
              <a:pPr>
                <a:spcAft>
                  <a:spcPts val="600"/>
                </a:spcAft>
              </a:pPr>
              <a:t>25</a:t>
            </a:fld>
            <a:endParaRPr lang="en-US"/>
          </a:p>
        </p:txBody>
      </p:sp>
    </p:spTree>
    <p:extLst>
      <p:ext uri="{BB962C8B-B14F-4D97-AF65-F5344CB8AC3E}">
        <p14:creationId xmlns:p14="http://schemas.microsoft.com/office/powerpoint/2010/main" val="27094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1.5 Similar research</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4BEE82-15AC-4F3F-AC63-3550650E9ADC}" type="slidenum">
              <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8139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342-16E9-487F-AEB0-31C23A172D68}"/>
              </a:ext>
            </a:extLst>
          </p:cNvPr>
          <p:cNvSpPr>
            <a:spLocks noGrp="1"/>
          </p:cNvSpPr>
          <p:nvPr>
            <p:ph type="title"/>
          </p:nvPr>
        </p:nvSpPr>
        <p:spPr/>
        <p:txBody>
          <a:bodyPr>
            <a:normAutofit fontScale="90000"/>
          </a:bodyPr>
          <a:lstStyle/>
          <a:p>
            <a:r>
              <a:rPr lang="en-GB" dirty="0"/>
              <a:t>Detecting Patterns in the Ethereum Transactional Data using Unsupervised Learning</a:t>
            </a:r>
            <a:br>
              <a:rPr lang="en-GB" dirty="0"/>
            </a:br>
            <a:endParaRPr lang="en-GB" dirty="0"/>
          </a:p>
        </p:txBody>
      </p:sp>
      <p:sp>
        <p:nvSpPr>
          <p:cNvPr id="3" name="Content Placeholder 2">
            <a:extLst>
              <a:ext uri="{FF2B5EF4-FFF2-40B4-BE49-F238E27FC236}">
                <a16:creationId xmlns:a16="http://schemas.microsoft.com/office/drawing/2014/main" id="{257F1066-FD12-4F0D-8817-27CE5032DC41}"/>
              </a:ext>
            </a:extLst>
          </p:cNvPr>
          <p:cNvSpPr>
            <a:spLocks noGrp="1"/>
          </p:cNvSpPr>
          <p:nvPr>
            <p:ph idx="1"/>
          </p:nvPr>
        </p:nvSpPr>
        <p:spPr/>
        <p:txBody>
          <a:bodyPr>
            <a:normAutofit fontScale="92500"/>
          </a:bodyPr>
          <a:lstStyle/>
          <a:p>
            <a:r>
              <a:rPr lang="en-GB" dirty="0"/>
              <a:t>4000 scam transactions combined with 10 million normal transactions were gathered from </a:t>
            </a:r>
            <a:r>
              <a:rPr lang="en-GB" dirty="0" err="1"/>
              <a:t>Etherscamdb</a:t>
            </a:r>
            <a:r>
              <a:rPr lang="en-GB" dirty="0"/>
              <a:t> and a Ethereum node, respectively.</a:t>
            </a:r>
          </a:p>
          <a:p>
            <a:r>
              <a:rPr lang="en-GB" dirty="0"/>
              <a:t>Random Forest was used to determine</a:t>
            </a:r>
            <a:br>
              <a:rPr lang="en-GB" dirty="0"/>
            </a:br>
            <a:r>
              <a:rPr lang="en-GB" dirty="0"/>
              <a:t>most important features.</a:t>
            </a:r>
          </a:p>
          <a:p>
            <a:r>
              <a:rPr lang="en-GB" dirty="0"/>
              <a:t>13 clusters produced max</a:t>
            </a:r>
            <a:br>
              <a:rPr lang="en-GB" dirty="0"/>
            </a:br>
            <a:r>
              <a:rPr lang="en-GB" dirty="0"/>
              <a:t>Davies-Bouldin Index of 81.2%.</a:t>
            </a:r>
          </a:p>
          <a:p>
            <a:r>
              <a:rPr lang="en-GB" dirty="0"/>
              <a:t>5 outliers pertaining to</a:t>
            </a:r>
            <a:br>
              <a:rPr lang="en-GB" dirty="0"/>
            </a:br>
            <a:r>
              <a:rPr lang="en-GB" dirty="0"/>
              <a:t>transactions detected.</a:t>
            </a:r>
          </a:p>
          <a:p>
            <a:r>
              <a:rPr lang="en-GB" dirty="0"/>
              <a:t>Having maximum Euclidean</a:t>
            </a:r>
            <a:br>
              <a:rPr lang="en-GB" dirty="0"/>
            </a:br>
            <a:r>
              <a:rPr lang="en-GB" dirty="0"/>
              <a:t>distance from centres.</a:t>
            </a:r>
          </a:p>
          <a:p>
            <a:endParaRPr lang="en-GB" dirty="0"/>
          </a:p>
        </p:txBody>
      </p:sp>
      <p:sp>
        <p:nvSpPr>
          <p:cNvPr id="4" name="Slide Number Placeholder 3">
            <a:extLst>
              <a:ext uri="{FF2B5EF4-FFF2-40B4-BE49-F238E27FC236}">
                <a16:creationId xmlns:a16="http://schemas.microsoft.com/office/drawing/2014/main" id="{D98A5BD6-A683-46E7-BACD-FD15A24E9E8E}"/>
              </a:ext>
            </a:extLst>
          </p:cNvPr>
          <p:cNvSpPr>
            <a:spLocks noGrp="1"/>
          </p:cNvSpPr>
          <p:nvPr>
            <p:ph type="sldNum" sz="quarter" idx="12"/>
          </p:nvPr>
        </p:nvSpPr>
        <p:spPr/>
        <p:txBody>
          <a:bodyPr/>
          <a:lstStyle/>
          <a:p>
            <a:fld id="{2F4BEE82-15AC-4F3F-AC63-3550650E9ADC}" type="slidenum">
              <a:rPr lang="en-GB" smtClean="0"/>
              <a:t>27</a:t>
            </a:fld>
            <a:endParaRPr lang="en-GB"/>
          </a:p>
        </p:txBody>
      </p:sp>
      <p:sp>
        <p:nvSpPr>
          <p:cNvPr id="5" name="TextBox 4">
            <a:extLst>
              <a:ext uri="{FF2B5EF4-FFF2-40B4-BE49-F238E27FC236}">
                <a16:creationId xmlns:a16="http://schemas.microsoft.com/office/drawing/2014/main" id="{F998C93F-09DA-4667-9CF4-5C3ACDBE4D85}"/>
              </a:ext>
            </a:extLst>
          </p:cNvPr>
          <p:cNvSpPr txBox="1"/>
          <p:nvPr/>
        </p:nvSpPr>
        <p:spPr>
          <a:xfrm>
            <a:off x="838200" y="6373586"/>
            <a:ext cx="6101350" cy="523220"/>
          </a:xfrm>
          <a:prstGeom prst="rect">
            <a:avLst/>
          </a:prstGeom>
          <a:noFill/>
        </p:spPr>
        <p:txBody>
          <a:bodyPr wrap="none" rtlCol="0">
            <a:spAutoFit/>
          </a:bodyPr>
          <a:lstStyle/>
          <a:p>
            <a:r>
              <a:rPr lang="en-GB" sz="1000" baseline="30000" dirty="0"/>
              <a:t> </a:t>
            </a:r>
            <a:r>
              <a:rPr lang="en-GB" sz="1000" dirty="0" err="1"/>
              <a:t>Eibhlín</a:t>
            </a:r>
            <a:r>
              <a:rPr lang="en-GB" sz="1000" dirty="0"/>
              <a:t> O’Kane. “Detecting Patterns in the Ethereum Transactional Data using Unsupervised Learning.” In: (2018)</a:t>
            </a:r>
          </a:p>
          <a:p>
            <a:endParaRPr lang="en-GB" dirty="0"/>
          </a:p>
        </p:txBody>
      </p:sp>
      <p:pic>
        <p:nvPicPr>
          <p:cNvPr id="6" name="Picture 5">
            <a:extLst>
              <a:ext uri="{FF2B5EF4-FFF2-40B4-BE49-F238E27FC236}">
                <a16:creationId xmlns:a16="http://schemas.microsoft.com/office/drawing/2014/main" id="{946902DA-EB21-4701-A1AC-1A6219905559}"/>
              </a:ext>
            </a:extLst>
          </p:cNvPr>
          <p:cNvPicPr>
            <a:picLocks noChangeAspect="1"/>
          </p:cNvPicPr>
          <p:nvPr/>
        </p:nvPicPr>
        <p:blipFill>
          <a:blip r:embed="rId2"/>
          <a:stretch>
            <a:fillRect/>
          </a:stretch>
        </p:blipFill>
        <p:spPr>
          <a:xfrm>
            <a:off x="5589593" y="2969111"/>
            <a:ext cx="6292164" cy="3387239"/>
          </a:xfrm>
          <a:prstGeom prst="rect">
            <a:avLst/>
          </a:prstGeom>
        </p:spPr>
      </p:pic>
    </p:spTree>
    <p:extLst>
      <p:ext uri="{BB962C8B-B14F-4D97-AF65-F5344CB8AC3E}">
        <p14:creationId xmlns:p14="http://schemas.microsoft.com/office/powerpoint/2010/main" val="331398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5B52-6E02-4523-A56F-EAECE01D2F0F}"/>
              </a:ext>
            </a:extLst>
          </p:cNvPr>
          <p:cNvSpPr>
            <a:spLocks noGrp="1"/>
          </p:cNvSpPr>
          <p:nvPr>
            <p:ph type="title"/>
          </p:nvPr>
        </p:nvSpPr>
        <p:spPr/>
        <p:txBody>
          <a:bodyPr>
            <a:normAutofit/>
          </a:bodyPr>
          <a:lstStyle/>
          <a:p>
            <a:r>
              <a:rPr lang="en-GB" dirty="0"/>
              <a:t>Understanding Ethereum via graph analysis</a:t>
            </a:r>
          </a:p>
        </p:txBody>
      </p:sp>
      <p:sp>
        <p:nvSpPr>
          <p:cNvPr id="3" name="Content Placeholder 2">
            <a:extLst>
              <a:ext uri="{FF2B5EF4-FFF2-40B4-BE49-F238E27FC236}">
                <a16:creationId xmlns:a16="http://schemas.microsoft.com/office/drawing/2014/main" id="{7ADD5A24-F8E7-44C5-AF8C-7FE1A0B37C35}"/>
              </a:ext>
            </a:extLst>
          </p:cNvPr>
          <p:cNvSpPr>
            <a:spLocks noGrp="1"/>
          </p:cNvSpPr>
          <p:nvPr>
            <p:ph idx="1"/>
          </p:nvPr>
        </p:nvSpPr>
        <p:spPr>
          <a:xfrm>
            <a:off x="838200" y="1525019"/>
            <a:ext cx="10515600" cy="4351338"/>
          </a:xfrm>
        </p:spPr>
        <p:txBody>
          <a:bodyPr>
            <a:normAutofit fontScale="92500" lnSpcReduction="20000"/>
          </a:bodyPr>
          <a:lstStyle/>
          <a:p>
            <a:r>
              <a:rPr lang="en-GB" dirty="0"/>
              <a:t>45,261,952 transactions (2,721,080 accounts) were gathered from inception till 10</a:t>
            </a:r>
            <a:r>
              <a:rPr lang="en-GB" baseline="30000" dirty="0"/>
              <a:t>th</a:t>
            </a:r>
            <a:r>
              <a:rPr lang="en-GB" dirty="0"/>
              <a:t> June 2017 on Ethereum</a:t>
            </a:r>
          </a:p>
          <a:p>
            <a:r>
              <a:rPr lang="en-GB" dirty="0"/>
              <a:t>The following three graphs were used to gain insights pertaining to each of the account’s interactions/transaction history:</a:t>
            </a:r>
          </a:p>
          <a:p>
            <a:pPr marL="914400" lvl="1" indent="-457200">
              <a:buAutoNum type="arabicPeriod"/>
            </a:pPr>
            <a:r>
              <a:rPr lang="en-GB" dirty="0"/>
              <a:t>Money flow graph; </a:t>
            </a:r>
          </a:p>
          <a:p>
            <a:pPr marL="914400" lvl="1" indent="-457200">
              <a:buAutoNum type="arabicPeriod"/>
            </a:pPr>
            <a:r>
              <a:rPr lang="en-GB" dirty="0"/>
              <a:t>Smart contract creation; and</a:t>
            </a:r>
          </a:p>
          <a:p>
            <a:pPr marL="914400" lvl="1" indent="-457200">
              <a:buAutoNum type="arabicPeriod"/>
            </a:pPr>
            <a:r>
              <a:rPr lang="en-GB" dirty="0"/>
              <a:t>Smart contract invocation.</a:t>
            </a:r>
          </a:p>
          <a:p>
            <a:r>
              <a:rPr lang="en-GB" dirty="0"/>
              <a:t>Two classifiers working together:</a:t>
            </a:r>
          </a:p>
          <a:p>
            <a:pPr lvl="1"/>
            <a:r>
              <a:rPr lang="en-GB" dirty="0"/>
              <a:t>Features extracted from the graphs (in-degree, out-degree, etc.) returning Boolean if any of the predefined 3 thresholds are surpassed.</a:t>
            </a:r>
          </a:p>
          <a:p>
            <a:pPr lvl="1"/>
            <a:r>
              <a:rPr lang="en-GB" dirty="0"/>
              <a:t>Another script detecting accounts as abnormal – deemed so by the number of created smart contract accounts rarely used for money transfer or invocation.</a:t>
            </a:r>
          </a:p>
          <a:p>
            <a:r>
              <a:rPr lang="en-GB" dirty="0"/>
              <a:t>Account created over 40,000 smart contracts in a short period of time</a:t>
            </a:r>
          </a:p>
          <a:p>
            <a:pPr marL="0" indent="0">
              <a:buNone/>
            </a:pPr>
            <a:endParaRPr lang="en-GB" dirty="0"/>
          </a:p>
          <a:p>
            <a:endParaRPr lang="en-GB" dirty="0"/>
          </a:p>
        </p:txBody>
      </p:sp>
      <p:sp>
        <p:nvSpPr>
          <p:cNvPr id="6" name="Slide Number Placeholder 5">
            <a:extLst>
              <a:ext uri="{FF2B5EF4-FFF2-40B4-BE49-F238E27FC236}">
                <a16:creationId xmlns:a16="http://schemas.microsoft.com/office/drawing/2014/main" id="{625E70A2-E551-4059-A7E6-03DB1B07EA53}"/>
              </a:ext>
            </a:extLst>
          </p:cNvPr>
          <p:cNvSpPr>
            <a:spLocks noGrp="1"/>
          </p:cNvSpPr>
          <p:nvPr>
            <p:ph type="sldNum" sz="quarter" idx="12"/>
          </p:nvPr>
        </p:nvSpPr>
        <p:spPr/>
        <p:txBody>
          <a:bodyPr/>
          <a:lstStyle/>
          <a:p>
            <a:fld id="{2F4BEE82-15AC-4F3F-AC63-3550650E9ADC}" type="slidenum">
              <a:rPr lang="en-GB" smtClean="0"/>
              <a:t>28</a:t>
            </a:fld>
            <a:endParaRPr lang="en-GB" dirty="0"/>
          </a:p>
        </p:txBody>
      </p:sp>
      <p:sp>
        <p:nvSpPr>
          <p:cNvPr id="7" name="TextBox 6">
            <a:extLst>
              <a:ext uri="{FF2B5EF4-FFF2-40B4-BE49-F238E27FC236}">
                <a16:creationId xmlns:a16="http://schemas.microsoft.com/office/drawing/2014/main" id="{94DB4DFD-EBAF-40A3-BE19-6AA8F57D600B}"/>
              </a:ext>
            </a:extLst>
          </p:cNvPr>
          <p:cNvSpPr txBox="1"/>
          <p:nvPr/>
        </p:nvSpPr>
        <p:spPr>
          <a:xfrm>
            <a:off x="723900" y="6127950"/>
            <a:ext cx="8029762" cy="415498"/>
          </a:xfrm>
          <a:prstGeom prst="rect">
            <a:avLst/>
          </a:prstGeom>
          <a:noFill/>
        </p:spPr>
        <p:txBody>
          <a:bodyPr wrap="none" rtlCol="0">
            <a:spAutoFit/>
          </a:bodyPr>
          <a:lstStyle/>
          <a:p>
            <a:r>
              <a:rPr lang="en-GB" sz="1050" dirty="0"/>
              <a:t>Ting  Chen,  </a:t>
            </a:r>
            <a:r>
              <a:rPr lang="en-GB" sz="1050" dirty="0" err="1"/>
              <a:t>Yuxiao</a:t>
            </a:r>
            <a:r>
              <a:rPr lang="en-GB" sz="1050" dirty="0"/>
              <a:t>  Zhu,  </a:t>
            </a:r>
            <a:r>
              <a:rPr lang="en-GB" sz="1050" dirty="0" err="1"/>
              <a:t>Zihao</a:t>
            </a:r>
            <a:r>
              <a:rPr lang="en-GB" sz="1050" dirty="0"/>
              <a:t>  Li,  </a:t>
            </a:r>
            <a:r>
              <a:rPr lang="en-GB" sz="1050" dirty="0" err="1"/>
              <a:t>Jiachi</a:t>
            </a:r>
            <a:r>
              <a:rPr lang="en-GB" sz="1050" dirty="0"/>
              <a:t>  Chen,  </a:t>
            </a:r>
            <a:r>
              <a:rPr lang="en-GB" sz="1050" dirty="0" err="1"/>
              <a:t>Xiaoqi</a:t>
            </a:r>
            <a:r>
              <a:rPr lang="en-GB" sz="1050" dirty="0"/>
              <a:t>  Li,  Xi-</a:t>
            </a:r>
            <a:r>
              <a:rPr lang="en-GB" sz="1050" dirty="0" err="1"/>
              <a:t>apu</a:t>
            </a:r>
            <a:r>
              <a:rPr lang="en-GB" sz="1050" dirty="0"/>
              <a:t> Luo, </a:t>
            </a:r>
            <a:r>
              <a:rPr lang="en-GB" sz="1050" dirty="0" err="1"/>
              <a:t>Xiaodong</a:t>
            </a:r>
            <a:r>
              <a:rPr lang="en-GB" sz="1050" dirty="0"/>
              <a:t> Lin, and </a:t>
            </a:r>
            <a:r>
              <a:rPr lang="en-GB" sz="1050" dirty="0" err="1"/>
              <a:t>Xiaosong</a:t>
            </a:r>
            <a:r>
              <a:rPr lang="en-GB" sz="1050" dirty="0"/>
              <a:t> </a:t>
            </a:r>
            <a:r>
              <a:rPr lang="en-GB" sz="1050" dirty="0" err="1"/>
              <a:t>Zhange</a:t>
            </a:r>
            <a:r>
              <a:rPr lang="en-GB" sz="1050" dirty="0"/>
              <a:t>. </a:t>
            </a:r>
          </a:p>
          <a:p>
            <a:r>
              <a:rPr lang="en-GB" sz="1050" dirty="0"/>
              <a:t>“Understanding </a:t>
            </a:r>
            <a:r>
              <a:rPr lang="en-GB" sz="1050" dirty="0" err="1"/>
              <a:t>ethereum</a:t>
            </a:r>
            <a:r>
              <a:rPr lang="en-GB" sz="1050" dirty="0"/>
              <a:t> via graph analysis.” </a:t>
            </a:r>
            <a:r>
              <a:rPr lang="en-GB" sz="1050" dirty="0" err="1"/>
              <a:t>In:IEEE</a:t>
            </a:r>
            <a:r>
              <a:rPr lang="en-GB" sz="1050" dirty="0"/>
              <a:t> INFOCOM2018-IEEEConference on Computer Communications. IEEE.2018, pp.1484–1492.</a:t>
            </a:r>
          </a:p>
        </p:txBody>
      </p:sp>
    </p:spTree>
    <p:extLst>
      <p:ext uri="{BB962C8B-B14F-4D97-AF65-F5344CB8AC3E}">
        <p14:creationId xmlns:p14="http://schemas.microsoft.com/office/powerpoint/2010/main" val="51179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24D291-3008-4DC6-9059-AD1C3422D1DE}"/>
              </a:ext>
            </a:extLst>
          </p:cNvPr>
          <p:cNvSpPr>
            <a:spLocks noGrp="1"/>
          </p:cNvSpPr>
          <p:nvPr>
            <p:ph type="title"/>
          </p:nvPr>
        </p:nvSpPr>
        <p:spPr>
          <a:xfrm>
            <a:off x="863029" y="1012004"/>
            <a:ext cx="3416158" cy="4795408"/>
          </a:xfrm>
        </p:spPr>
        <p:txBody>
          <a:bodyPr>
            <a:normAutofit/>
          </a:bodyPr>
          <a:lstStyle/>
          <a:p>
            <a:r>
              <a:rPr lang="en-GB">
                <a:solidFill>
                  <a:srgbClr val="FFFFFF"/>
                </a:solidFill>
              </a:rPr>
              <a:t>Insights</a:t>
            </a:r>
          </a:p>
        </p:txBody>
      </p:sp>
      <p:sp>
        <p:nvSpPr>
          <p:cNvPr id="5" name="Slide Number Placeholder 4">
            <a:extLst>
              <a:ext uri="{FF2B5EF4-FFF2-40B4-BE49-F238E27FC236}">
                <a16:creationId xmlns:a16="http://schemas.microsoft.com/office/drawing/2014/main" id="{B92D786D-C7DE-43A9-8BBD-F712EE070D80}"/>
              </a:ext>
            </a:extLst>
          </p:cNvPr>
          <p:cNvSpPr>
            <a:spLocks noGrp="1"/>
          </p:cNvSpPr>
          <p:nvPr>
            <p:ph type="sldNum" sz="quarter" idx="12"/>
          </p:nvPr>
        </p:nvSpPr>
        <p:spPr>
          <a:xfrm>
            <a:off x="10726220" y="6356350"/>
            <a:ext cx="627580" cy="365125"/>
          </a:xfrm>
        </p:spPr>
        <p:txBody>
          <a:bodyPr>
            <a:normAutofit/>
          </a:bodyPr>
          <a:lstStyle/>
          <a:p>
            <a:pPr>
              <a:spcAft>
                <a:spcPts val="600"/>
              </a:spcAft>
            </a:pPr>
            <a:fld id="{2F4BEE82-15AC-4F3F-AC63-3550650E9ADC}" type="slidenum">
              <a:rPr lang="en-GB">
                <a:solidFill>
                  <a:prstClr val="black">
                    <a:tint val="75000"/>
                  </a:prstClr>
                </a:solidFill>
              </a:rPr>
              <a:pPr>
                <a:spcAft>
                  <a:spcPts val="600"/>
                </a:spcAft>
              </a:pPr>
              <a:t>29</a:t>
            </a:fld>
            <a:endParaRPr lang="en-GB">
              <a:solidFill>
                <a:prstClr val="black">
                  <a:tint val="75000"/>
                </a:prstClr>
              </a:solidFill>
            </a:endParaRPr>
          </a:p>
        </p:txBody>
      </p:sp>
      <p:graphicFrame>
        <p:nvGraphicFramePr>
          <p:cNvPr id="12" name="Content Placeholder 2">
            <a:extLst>
              <a:ext uri="{FF2B5EF4-FFF2-40B4-BE49-F238E27FC236}">
                <a16:creationId xmlns:a16="http://schemas.microsoft.com/office/drawing/2014/main" id="{350551FA-D1E6-497C-A07C-DE91F994969A}"/>
              </a:ext>
            </a:extLst>
          </p:cNvPr>
          <p:cNvGraphicFramePr>
            <a:graphicFrameLocks noGrp="1"/>
          </p:cNvGraphicFramePr>
          <p:nvPr>
            <p:ph idx="1"/>
            <p:extLst>
              <p:ext uri="{D42A27DB-BD31-4B8C-83A1-F6EECF244321}">
                <p14:modId xmlns:p14="http://schemas.microsoft.com/office/powerpoint/2010/main" val="372823391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445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60F8-321C-4213-B38B-57648EC5095A}"/>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1. Background</a:t>
            </a:r>
          </a:p>
        </p:txBody>
      </p:sp>
      <p:sp>
        <p:nvSpPr>
          <p:cNvPr id="15" name="Freeform: Shape 1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020B708-8A91-4BD4-8EF9-FBF51DB86A2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933" r="20432"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Slide Number Placeholder 3">
            <a:extLst>
              <a:ext uri="{FF2B5EF4-FFF2-40B4-BE49-F238E27FC236}">
                <a16:creationId xmlns:a16="http://schemas.microsoft.com/office/drawing/2014/main" id="{93340D64-53A2-4BAF-9D7E-F348707F0855}"/>
              </a:ext>
            </a:extLst>
          </p:cNvPr>
          <p:cNvSpPr>
            <a:spLocks noGrp="1"/>
          </p:cNvSpPr>
          <p:nvPr>
            <p:ph type="sldNum" sz="quarter" idx="12"/>
          </p:nvPr>
        </p:nvSpPr>
        <p:spPr/>
        <p:txBody>
          <a:bodyPr/>
          <a:lstStyle/>
          <a:p>
            <a:fld id="{2F4BEE82-15AC-4F3F-AC63-3550650E9ADC}" type="slidenum">
              <a:rPr lang="en-GB" smtClean="0"/>
              <a:t>3</a:t>
            </a:fld>
            <a:endParaRPr lang="en-GB"/>
          </a:p>
        </p:txBody>
      </p:sp>
    </p:spTree>
    <p:extLst>
      <p:ext uri="{BB962C8B-B14F-4D97-AF65-F5344CB8AC3E}">
        <p14:creationId xmlns:p14="http://schemas.microsoft.com/office/powerpoint/2010/main" val="116046209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FB600-201F-48E8-8EEA-271B455B439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2. Our Work</a:t>
            </a:r>
          </a:p>
        </p:txBody>
      </p:sp>
      <p:sp>
        <p:nvSpPr>
          <p:cNvPr id="15" name="Freeform: Shape 1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41BA86F7-E10B-435F-BB4A-33780EDFFE4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774" r="28549"/>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Slide Number Placeholder 3">
            <a:extLst>
              <a:ext uri="{FF2B5EF4-FFF2-40B4-BE49-F238E27FC236}">
                <a16:creationId xmlns:a16="http://schemas.microsoft.com/office/drawing/2014/main" id="{31306242-8DC1-471B-9A2C-FBAC1D755DE1}"/>
              </a:ext>
            </a:extLst>
          </p:cNvPr>
          <p:cNvSpPr>
            <a:spLocks noGrp="1"/>
          </p:cNvSpPr>
          <p:nvPr>
            <p:ph type="sldNum" sz="quarter" idx="12"/>
          </p:nvPr>
        </p:nvSpPr>
        <p:spPr/>
        <p:txBody>
          <a:bodyPr/>
          <a:lstStyle/>
          <a:p>
            <a:fld id="{2F4BEE82-15AC-4F3F-AC63-3550650E9ADC}" type="slidenum">
              <a:rPr lang="en-GB" smtClean="0"/>
              <a:t>30</a:t>
            </a:fld>
            <a:endParaRPr lang="en-GB"/>
          </a:p>
        </p:txBody>
      </p:sp>
    </p:spTree>
    <p:extLst>
      <p:ext uri="{BB962C8B-B14F-4D97-AF65-F5344CB8AC3E}">
        <p14:creationId xmlns:p14="http://schemas.microsoft.com/office/powerpoint/2010/main" val="157130528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5E3D2C-C980-46B1-8119-9992F359175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Proposed solution</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9703688-9FF5-4A70-A992-4BE5132F94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0832" y="3447639"/>
            <a:ext cx="9870335" cy="1875363"/>
          </a:xfrm>
          <a:prstGeom prst="rect">
            <a:avLst/>
          </a:prstGeom>
        </p:spPr>
      </p:pic>
      <p:sp>
        <p:nvSpPr>
          <p:cNvPr id="4" name="Slide Number Placeholder 3">
            <a:extLst>
              <a:ext uri="{FF2B5EF4-FFF2-40B4-BE49-F238E27FC236}">
                <a16:creationId xmlns:a16="http://schemas.microsoft.com/office/drawing/2014/main" id="{4A577AE7-7D59-47DD-8F3D-A6B47DDC9823}"/>
              </a:ext>
            </a:extLst>
          </p:cNvPr>
          <p:cNvSpPr>
            <a:spLocks noGrp="1"/>
          </p:cNvSpPr>
          <p:nvPr>
            <p:ph type="sldNum" sz="quarter" idx="12"/>
          </p:nvPr>
        </p:nvSpPr>
        <p:spPr/>
        <p:txBody>
          <a:bodyPr/>
          <a:lstStyle/>
          <a:p>
            <a:fld id="{2F4BEE82-15AC-4F3F-AC63-3550650E9ADC}" type="slidenum">
              <a:rPr lang="en-GB" smtClean="0"/>
              <a:t>31</a:t>
            </a:fld>
            <a:endParaRPr lang="en-GB"/>
          </a:p>
        </p:txBody>
      </p:sp>
    </p:spTree>
    <p:extLst>
      <p:ext uri="{BB962C8B-B14F-4D97-AF65-F5344CB8AC3E}">
        <p14:creationId xmlns:p14="http://schemas.microsoft.com/office/powerpoint/2010/main" val="1702435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2.1 Accounts</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4BEE82-15AC-4F3F-AC63-3550650E9ADC}" type="slidenum">
              <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32</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432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A5BFD9A-7917-4817-A458-454BAF2BF580}"/>
              </a:ext>
            </a:extLst>
          </p:cNvPr>
          <p:cNvSpPr>
            <a:spLocks noGrp="1"/>
          </p:cNvSpPr>
          <p:nvPr>
            <p:ph type="title"/>
          </p:nvPr>
        </p:nvSpPr>
        <p:spPr>
          <a:xfrm>
            <a:off x="640079" y="2053641"/>
            <a:ext cx="3669161" cy="2760098"/>
          </a:xfrm>
        </p:spPr>
        <p:txBody>
          <a:bodyPr>
            <a:normAutofit/>
          </a:bodyPr>
          <a:lstStyle/>
          <a:p>
            <a:r>
              <a:rPr lang="en-GB" dirty="0">
                <a:solidFill>
                  <a:srgbClr val="FFFFFF"/>
                </a:solidFill>
              </a:rPr>
              <a:t>Normal accounts</a:t>
            </a:r>
          </a:p>
        </p:txBody>
      </p:sp>
      <p:sp>
        <p:nvSpPr>
          <p:cNvPr id="3" name="Content Placeholder 2">
            <a:extLst>
              <a:ext uri="{FF2B5EF4-FFF2-40B4-BE49-F238E27FC236}">
                <a16:creationId xmlns:a16="http://schemas.microsoft.com/office/drawing/2014/main" id="{318C1B61-F625-43F6-9E2A-4C4EF32FDEEA}"/>
              </a:ext>
            </a:extLst>
          </p:cNvPr>
          <p:cNvSpPr>
            <a:spLocks noGrp="1"/>
          </p:cNvSpPr>
          <p:nvPr>
            <p:ph idx="1"/>
          </p:nvPr>
        </p:nvSpPr>
        <p:spPr>
          <a:xfrm>
            <a:off x="6090574" y="801866"/>
            <a:ext cx="5306084" cy="5230634"/>
          </a:xfrm>
        </p:spPr>
        <p:txBody>
          <a:bodyPr anchor="ctr">
            <a:normAutofit/>
          </a:bodyPr>
          <a:lstStyle/>
          <a:p>
            <a:r>
              <a:rPr lang="en-GB" sz="2400" dirty="0">
                <a:solidFill>
                  <a:srgbClr val="000000"/>
                </a:solidFill>
              </a:rPr>
              <a:t>Acquired from the Ethereum </a:t>
            </a:r>
            <a:r>
              <a:rPr lang="en-GB" sz="2400" dirty="0" err="1">
                <a:solidFill>
                  <a:srgbClr val="000000"/>
                </a:solidFill>
              </a:rPr>
              <a:t>mainnet</a:t>
            </a:r>
            <a:r>
              <a:rPr lang="en-GB" sz="2400" dirty="0">
                <a:solidFill>
                  <a:srgbClr val="000000"/>
                </a:solidFill>
              </a:rPr>
              <a:t>.</a:t>
            </a:r>
          </a:p>
          <a:p>
            <a:r>
              <a:rPr lang="en-GB" sz="2400" dirty="0">
                <a:solidFill>
                  <a:srgbClr val="000000"/>
                </a:solidFill>
              </a:rPr>
              <a:t>Hosted </a:t>
            </a:r>
            <a:r>
              <a:rPr lang="en-GB" sz="2400" dirty="0" err="1">
                <a:solidFill>
                  <a:srgbClr val="000000"/>
                </a:solidFill>
              </a:rPr>
              <a:t>Infura</a:t>
            </a:r>
            <a:r>
              <a:rPr lang="en-GB" sz="2400" dirty="0">
                <a:solidFill>
                  <a:srgbClr val="000000"/>
                </a:solidFill>
              </a:rPr>
              <a:t> node vs. local GETH client node.</a:t>
            </a:r>
          </a:p>
          <a:p>
            <a:r>
              <a:rPr lang="en-GB" sz="2400" dirty="0">
                <a:solidFill>
                  <a:srgbClr val="000000"/>
                </a:solidFill>
              </a:rPr>
              <a:t>Circa 5,000 blocks were downloaded during a period of interest (mid-2017).</a:t>
            </a:r>
          </a:p>
          <a:p>
            <a:r>
              <a:rPr lang="en-GB" sz="2400" dirty="0">
                <a:solidFill>
                  <a:srgbClr val="000000"/>
                </a:solidFill>
              </a:rPr>
              <a:t>Between 50-150 transactions per block. </a:t>
            </a:r>
          </a:p>
          <a:p>
            <a:r>
              <a:rPr lang="en-GB" sz="2400" dirty="0">
                <a:solidFill>
                  <a:srgbClr val="000000"/>
                </a:solidFill>
              </a:rPr>
              <a:t>3,000 accounts were then randomly selected from these blocks.</a:t>
            </a:r>
          </a:p>
          <a:p>
            <a:endParaRPr lang="en-GB" sz="2400" dirty="0">
              <a:solidFill>
                <a:srgbClr val="000000"/>
              </a:solidFill>
            </a:endParaRPr>
          </a:p>
        </p:txBody>
      </p:sp>
      <p:sp>
        <p:nvSpPr>
          <p:cNvPr id="5" name="Slide Number Placeholder 4">
            <a:extLst>
              <a:ext uri="{FF2B5EF4-FFF2-40B4-BE49-F238E27FC236}">
                <a16:creationId xmlns:a16="http://schemas.microsoft.com/office/drawing/2014/main" id="{5990B829-D4B7-4FB9-BA4C-4A2882B582C1}"/>
              </a:ext>
            </a:extLst>
          </p:cNvPr>
          <p:cNvSpPr>
            <a:spLocks noGrp="1"/>
          </p:cNvSpPr>
          <p:nvPr>
            <p:ph type="sldNum" sz="quarter" idx="12"/>
          </p:nvPr>
        </p:nvSpPr>
        <p:spPr/>
        <p:txBody>
          <a:bodyPr/>
          <a:lstStyle/>
          <a:p>
            <a:fld id="{2F4BEE82-15AC-4F3F-AC63-3550650E9ADC}" type="slidenum">
              <a:rPr lang="en-GB" smtClean="0"/>
              <a:t>33</a:t>
            </a:fld>
            <a:endParaRPr lang="en-GB"/>
          </a:p>
        </p:txBody>
      </p:sp>
    </p:spTree>
    <p:extLst>
      <p:ext uri="{BB962C8B-B14F-4D97-AF65-F5344CB8AC3E}">
        <p14:creationId xmlns:p14="http://schemas.microsoft.com/office/powerpoint/2010/main" val="882851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Flow diagram for normal accounts&#10;">
            <a:extLst>
              <a:ext uri="{FF2B5EF4-FFF2-40B4-BE49-F238E27FC236}">
                <a16:creationId xmlns:a16="http://schemas.microsoft.com/office/drawing/2014/main" id="{8B899EFA-42B4-4EAC-BA61-9B5A50918AB1}"/>
              </a:ext>
              <a:ext uri="{C183D7F6-B498-43B3-948B-1728B52AA6E4}">
                <adec:decorative xmlns:adec="http://schemas.microsoft.com/office/drawing/2017/decorative" val="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4680" y="643467"/>
            <a:ext cx="3342639" cy="5571066"/>
          </a:xfrm>
          <a:prstGeom prst="rect">
            <a:avLst/>
          </a:prstGeom>
        </p:spPr>
      </p:pic>
      <p:sp>
        <p:nvSpPr>
          <p:cNvPr id="3" name="Slide Number Placeholder 2">
            <a:extLst>
              <a:ext uri="{FF2B5EF4-FFF2-40B4-BE49-F238E27FC236}">
                <a16:creationId xmlns:a16="http://schemas.microsoft.com/office/drawing/2014/main" id="{7C2ADBD9-6B21-4401-BBB2-B09B4D506141}"/>
              </a:ext>
            </a:extLst>
          </p:cNvPr>
          <p:cNvSpPr>
            <a:spLocks noGrp="1"/>
          </p:cNvSpPr>
          <p:nvPr>
            <p:ph type="sldNum" sz="quarter" idx="12"/>
          </p:nvPr>
        </p:nvSpPr>
        <p:spPr/>
        <p:txBody>
          <a:bodyPr/>
          <a:lstStyle/>
          <a:p>
            <a:fld id="{2F4BEE82-15AC-4F3F-AC63-3550650E9ADC}" type="slidenum">
              <a:rPr lang="en-GB" smtClean="0"/>
              <a:t>34</a:t>
            </a:fld>
            <a:endParaRPr lang="en-GB"/>
          </a:p>
        </p:txBody>
      </p:sp>
    </p:spTree>
    <p:extLst>
      <p:ext uri="{BB962C8B-B14F-4D97-AF65-F5344CB8AC3E}">
        <p14:creationId xmlns:p14="http://schemas.microsoft.com/office/powerpoint/2010/main" val="2921993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596010-DFC9-4428-A4FE-AAB1A78C5D8A}"/>
              </a:ext>
            </a:extLst>
          </p:cNvPr>
          <p:cNvSpPr>
            <a:spLocks noGrp="1"/>
          </p:cNvSpPr>
          <p:nvPr>
            <p:ph type="title"/>
          </p:nvPr>
        </p:nvSpPr>
        <p:spPr>
          <a:xfrm>
            <a:off x="640079" y="2053641"/>
            <a:ext cx="3669161" cy="2760098"/>
          </a:xfrm>
        </p:spPr>
        <p:txBody>
          <a:bodyPr>
            <a:normAutofit/>
          </a:bodyPr>
          <a:lstStyle/>
          <a:p>
            <a:r>
              <a:rPr lang="en-GB" dirty="0">
                <a:solidFill>
                  <a:srgbClr val="FFFFFF"/>
                </a:solidFill>
              </a:rPr>
              <a:t>Illicit accounts</a:t>
            </a:r>
          </a:p>
        </p:txBody>
      </p:sp>
      <p:sp>
        <p:nvSpPr>
          <p:cNvPr id="3" name="Content Placeholder 2">
            <a:extLst>
              <a:ext uri="{FF2B5EF4-FFF2-40B4-BE49-F238E27FC236}">
                <a16:creationId xmlns:a16="http://schemas.microsoft.com/office/drawing/2014/main" id="{161EE380-B07B-468C-8801-D3A1A9D26755}"/>
              </a:ext>
            </a:extLst>
          </p:cNvPr>
          <p:cNvSpPr>
            <a:spLocks noGrp="1"/>
          </p:cNvSpPr>
          <p:nvPr>
            <p:ph idx="1"/>
          </p:nvPr>
        </p:nvSpPr>
        <p:spPr>
          <a:xfrm>
            <a:off x="6090574" y="801866"/>
            <a:ext cx="5306084" cy="5230634"/>
          </a:xfrm>
        </p:spPr>
        <p:txBody>
          <a:bodyPr anchor="ctr">
            <a:normAutofit lnSpcReduction="10000"/>
          </a:bodyPr>
          <a:lstStyle/>
          <a:p>
            <a:r>
              <a:rPr lang="en-GB" sz="2200" dirty="0">
                <a:solidFill>
                  <a:srgbClr val="000000"/>
                </a:solidFill>
              </a:rPr>
              <a:t>2,179 unique illicit accounts – Up until 17</a:t>
            </a:r>
            <a:r>
              <a:rPr lang="en-GB" sz="2200" baseline="30000" dirty="0">
                <a:solidFill>
                  <a:srgbClr val="000000"/>
                </a:solidFill>
              </a:rPr>
              <a:t>th</a:t>
            </a:r>
            <a:r>
              <a:rPr lang="en-GB" sz="2200" dirty="0">
                <a:solidFill>
                  <a:srgbClr val="000000"/>
                </a:solidFill>
              </a:rPr>
              <a:t> April 2019.</a:t>
            </a:r>
          </a:p>
          <a:p>
            <a:r>
              <a:rPr lang="en-GB" sz="2200" dirty="0">
                <a:solidFill>
                  <a:srgbClr val="000000"/>
                </a:solidFill>
              </a:rPr>
              <a:t>Obtained from </a:t>
            </a:r>
            <a:r>
              <a:rPr lang="en-GB" sz="2200" dirty="0" err="1">
                <a:solidFill>
                  <a:srgbClr val="000000"/>
                </a:solidFill>
              </a:rPr>
              <a:t>Etherscamdb</a:t>
            </a:r>
            <a:r>
              <a:rPr lang="en-GB" sz="2200" dirty="0">
                <a:solidFill>
                  <a:srgbClr val="000000"/>
                </a:solidFill>
              </a:rPr>
              <a:t> - </a:t>
            </a:r>
            <a:r>
              <a:rPr lang="en-GB" sz="2200" dirty="0" err="1">
                <a:solidFill>
                  <a:srgbClr val="000000"/>
                </a:solidFill>
              </a:rPr>
              <a:t>MyCrypto</a:t>
            </a:r>
            <a:r>
              <a:rPr lang="en-GB" sz="2200" dirty="0">
                <a:solidFill>
                  <a:srgbClr val="000000"/>
                </a:solidFill>
              </a:rPr>
              <a:t> team together with the Ethereum community. </a:t>
            </a:r>
          </a:p>
          <a:p>
            <a:r>
              <a:rPr lang="en-GB" sz="2200" dirty="0">
                <a:solidFill>
                  <a:srgbClr val="000000"/>
                </a:solidFill>
              </a:rPr>
              <a:t>These accounts were flagged as illicit for the following reasons:</a:t>
            </a:r>
          </a:p>
          <a:p>
            <a:pPr lvl="1"/>
            <a:r>
              <a:rPr lang="en-GB" sz="2200" dirty="0">
                <a:solidFill>
                  <a:srgbClr val="000000"/>
                </a:solidFill>
              </a:rPr>
              <a:t>Imitating contract addresses providing tokens.</a:t>
            </a:r>
          </a:p>
          <a:p>
            <a:pPr lvl="1"/>
            <a:r>
              <a:rPr lang="en-GB" sz="2200" dirty="0">
                <a:solidFill>
                  <a:srgbClr val="000000"/>
                </a:solidFill>
              </a:rPr>
              <a:t>Scam lotteries.</a:t>
            </a:r>
          </a:p>
          <a:p>
            <a:pPr lvl="1"/>
            <a:r>
              <a:rPr lang="en-GB" sz="2200" dirty="0">
                <a:solidFill>
                  <a:srgbClr val="000000"/>
                </a:solidFill>
              </a:rPr>
              <a:t>Imitating other users.</a:t>
            </a:r>
          </a:p>
          <a:p>
            <a:pPr lvl="1"/>
            <a:r>
              <a:rPr lang="en-GB" sz="2200" dirty="0">
                <a:solidFill>
                  <a:srgbClr val="000000"/>
                </a:solidFill>
              </a:rPr>
              <a:t>Fake ICOs.</a:t>
            </a:r>
          </a:p>
          <a:p>
            <a:pPr lvl="1"/>
            <a:r>
              <a:rPr lang="en-GB" sz="2200" dirty="0">
                <a:solidFill>
                  <a:srgbClr val="000000"/>
                </a:solidFill>
              </a:rPr>
              <a:t>Ponzi schemes.</a:t>
            </a:r>
          </a:p>
          <a:p>
            <a:pPr lvl="1"/>
            <a:r>
              <a:rPr lang="en-GB" sz="2200" dirty="0">
                <a:solidFill>
                  <a:srgbClr val="000000"/>
                </a:solidFill>
              </a:rPr>
              <a:t>Phishing.</a:t>
            </a:r>
          </a:p>
          <a:p>
            <a:pPr lvl="1"/>
            <a:r>
              <a:rPr lang="en-GB" sz="2200" dirty="0">
                <a:solidFill>
                  <a:srgbClr val="000000"/>
                </a:solidFill>
              </a:rPr>
              <a:t>Mirroring websites.</a:t>
            </a:r>
          </a:p>
        </p:txBody>
      </p:sp>
      <p:sp>
        <p:nvSpPr>
          <p:cNvPr id="5" name="Slide Number Placeholder 4">
            <a:extLst>
              <a:ext uri="{FF2B5EF4-FFF2-40B4-BE49-F238E27FC236}">
                <a16:creationId xmlns:a16="http://schemas.microsoft.com/office/drawing/2014/main" id="{1BD66D86-0AEC-44C0-8C70-9E8B48662F38}"/>
              </a:ext>
            </a:extLst>
          </p:cNvPr>
          <p:cNvSpPr>
            <a:spLocks noGrp="1"/>
          </p:cNvSpPr>
          <p:nvPr>
            <p:ph type="sldNum" sz="quarter" idx="12"/>
          </p:nvPr>
        </p:nvSpPr>
        <p:spPr/>
        <p:txBody>
          <a:bodyPr/>
          <a:lstStyle/>
          <a:p>
            <a:fld id="{2F4BEE82-15AC-4F3F-AC63-3550650E9ADC}" type="slidenum">
              <a:rPr lang="en-GB" smtClean="0"/>
              <a:t>35</a:t>
            </a:fld>
            <a:endParaRPr lang="en-GB"/>
          </a:p>
        </p:txBody>
      </p:sp>
    </p:spTree>
    <p:extLst>
      <p:ext uri="{BB962C8B-B14F-4D97-AF65-F5344CB8AC3E}">
        <p14:creationId xmlns:p14="http://schemas.microsoft.com/office/powerpoint/2010/main" val="300349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2.2 Transactions</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4BEE82-15AC-4F3F-AC63-3550650E9ADC}" type="slidenum">
              <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36</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9668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28319A-625E-4FC9-BF17-09FA0038F3AC}"/>
              </a:ext>
            </a:extLst>
          </p:cNvPr>
          <p:cNvSpPr>
            <a:spLocks noGrp="1"/>
          </p:cNvSpPr>
          <p:nvPr>
            <p:ph type="title"/>
          </p:nvPr>
        </p:nvSpPr>
        <p:spPr>
          <a:xfrm>
            <a:off x="6094105" y="802955"/>
            <a:ext cx="4977976" cy="1454051"/>
          </a:xfrm>
        </p:spPr>
        <p:txBody>
          <a:bodyPr>
            <a:normAutofit fontScale="90000"/>
          </a:bodyPr>
          <a:lstStyle/>
          <a:p>
            <a:r>
              <a:rPr lang="en-GB" dirty="0">
                <a:solidFill>
                  <a:srgbClr val="000000"/>
                </a:solidFill>
              </a:rPr>
              <a:t>Obtaining the respective account transactions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topwatch">
            <a:extLst>
              <a:ext uri="{FF2B5EF4-FFF2-40B4-BE49-F238E27FC236}">
                <a16:creationId xmlns:a16="http://schemas.microsoft.com/office/drawing/2014/main" id="{709C4D75-787A-4308-A218-326A1AA7BF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7FD2436-1873-419F-8F54-6BBFC102EAF5}"/>
              </a:ext>
            </a:extLst>
          </p:cNvPr>
          <p:cNvSpPr>
            <a:spLocks noGrp="1"/>
          </p:cNvSpPr>
          <p:nvPr>
            <p:ph idx="1"/>
          </p:nvPr>
        </p:nvSpPr>
        <p:spPr>
          <a:xfrm>
            <a:off x="6090574" y="2421682"/>
            <a:ext cx="4977578" cy="3639289"/>
          </a:xfrm>
        </p:spPr>
        <p:txBody>
          <a:bodyPr anchor="ctr">
            <a:normAutofit/>
          </a:bodyPr>
          <a:lstStyle/>
          <a:p>
            <a:r>
              <a:rPr lang="en-GB" sz="2000" dirty="0" err="1">
                <a:solidFill>
                  <a:srgbClr val="000000"/>
                </a:solidFill>
              </a:rPr>
              <a:t>Etherscan</a:t>
            </a:r>
            <a:r>
              <a:rPr lang="en-GB" sz="2000" dirty="0">
                <a:solidFill>
                  <a:srgbClr val="000000"/>
                </a:solidFill>
              </a:rPr>
              <a:t> API allows for the retrieval of transactions for each account ID provided</a:t>
            </a:r>
          </a:p>
          <a:p>
            <a:r>
              <a:rPr lang="en-GB" sz="2000" dirty="0">
                <a:solidFill>
                  <a:srgbClr val="000000"/>
                </a:solidFill>
              </a:rPr>
              <a:t>Limitations:</a:t>
            </a:r>
          </a:p>
          <a:p>
            <a:pPr marL="914400" lvl="1" indent="-457200">
              <a:buAutoNum type="arabicPeriod"/>
            </a:pPr>
            <a:r>
              <a:rPr lang="en-GB" sz="2000" dirty="0">
                <a:solidFill>
                  <a:srgbClr val="000000"/>
                </a:solidFill>
              </a:rPr>
              <a:t>Maximum of 10,000 transactions may be retrieved per account.</a:t>
            </a:r>
          </a:p>
          <a:p>
            <a:pPr marL="914400" lvl="1" indent="-457200">
              <a:buAutoNum type="arabicPeriod"/>
            </a:pPr>
            <a:r>
              <a:rPr lang="en-GB" sz="2000" dirty="0">
                <a:solidFill>
                  <a:srgbClr val="000000"/>
                </a:solidFill>
              </a:rPr>
              <a:t>Retrieval time ranges between 1 and 25 seconds per account.</a:t>
            </a:r>
          </a:p>
        </p:txBody>
      </p:sp>
      <p:sp>
        <p:nvSpPr>
          <p:cNvPr id="5" name="Slide Number Placeholder 4">
            <a:extLst>
              <a:ext uri="{FF2B5EF4-FFF2-40B4-BE49-F238E27FC236}">
                <a16:creationId xmlns:a16="http://schemas.microsoft.com/office/drawing/2014/main" id="{07BC7763-1A49-45C5-9E1A-A80C658E18EC}"/>
              </a:ext>
            </a:extLst>
          </p:cNvPr>
          <p:cNvSpPr>
            <a:spLocks noGrp="1"/>
          </p:cNvSpPr>
          <p:nvPr>
            <p:ph type="sldNum" sz="quarter" idx="12"/>
          </p:nvPr>
        </p:nvSpPr>
        <p:spPr/>
        <p:txBody>
          <a:bodyPr/>
          <a:lstStyle/>
          <a:p>
            <a:fld id="{2F4BEE82-15AC-4F3F-AC63-3550650E9ADC}" type="slidenum">
              <a:rPr lang="en-GB" smtClean="0"/>
              <a:t>37</a:t>
            </a:fld>
            <a:endParaRPr lang="en-GB"/>
          </a:p>
        </p:txBody>
      </p:sp>
    </p:spTree>
    <p:extLst>
      <p:ext uri="{BB962C8B-B14F-4D97-AF65-F5344CB8AC3E}">
        <p14:creationId xmlns:p14="http://schemas.microsoft.com/office/powerpoint/2010/main" val="3349967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05A1-7D18-4CFD-817C-512482DDC3A1}"/>
              </a:ext>
            </a:extLst>
          </p:cNvPr>
          <p:cNvSpPr>
            <a:spLocks noGrp="1"/>
          </p:cNvSpPr>
          <p:nvPr>
            <p:ph type="title"/>
          </p:nvPr>
        </p:nvSpPr>
        <p:spPr>
          <a:xfrm>
            <a:off x="870204" y="606564"/>
            <a:ext cx="10451592" cy="1325563"/>
          </a:xfrm>
        </p:spPr>
        <p:txBody>
          <a:bodyPr anchor="ctr">
            <a:normAutofit/>
          </a:bodyPr>
          <a:lstStyle/>
          <a:p>
            <a:r>
              <a:rPr lang="en-GB"/>
              <a:t>Transaction types</a:t>
            </a:r>
          </a:p>
        </p:txBody>
      </p:sp>
      <p:sp>
        <p:nvSpPr>
          <p:cNvPr id="23" name="Rectangle 22">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1793CAB-5D20-455B-AEDE-C8163A98D302}"/>
              </a:ext>
            </a:extLst>
          </p:cNvPr>
          <p:cNvSpPr>
            <a:spLocks noGrp="1"/>
          </p:cNvSpPr>
          <p:nvPr>
            <p:ph type="sldNum" sz="quarter" idx="12"/>
          </p:nvPr>
        </p:nvSpPr>
        <p:spPr>
          <a:xfrm>
            <a:off x="8610600" y="6356350"/>
            <a:ext cx="2743200" cy="365125"/>
          </a:xfrm>
        </p:spPr>
        <p:txBody>
          <a:bodyPr>
            <a:normAutofit/>
          </a:bodyPr>
          <a:lstStyle/>
          <a:p>
            <a:pPr>
              <a:spcAft>
                <a:spcPts val="600"/>
              </a:spcAft>
            </a:pPr>
            <a:fld id="{2F4BEE82-15AC-4F3F-AC63-3550650E9ADC}" type="slidenum">
              <a:rPr lang="en-GB">
                <a:solidFill>
                  <a:prstClr val="black">
                    <a:tint val="75000"/>
                  </a:prstClr>
                </a:solidFill>
              </a:rPr>
              <a:pPr>
                <a:spcAft>
                  <a:spcPts val="600"/>
                </a:spcAft>
              </a:pPr>
              <a:t>38</a:t>
            </a:fld>
            <a:endParaRPr lang="en-GB">
              <a:solidFill>
                <a:prstClr val="black">
                  <a:tint val="75000"/>
                </a:prstClr>
              </a:solidFill>
            </a:endParaRPr>
          </a:p>
        </p:txBody>
      </p:sp>
      <p:graphicFrame>
        <p:nvGraphicFramePr>
          <p:cNvPr id="5" name="Content Placeholder 2">
            <a:extLst>
              <a:ext uri="{FF2B5EF4-FFF2-40B4-BE49-F238E27FC236}">
                <a16:creationId xmlns:a16="http://schemas.microsoft.com/office/drawing/2014/main" id="{DF8EF238-EC20-4FC8-858D-9AE5E77B6D5D}"/>
              </a:ext>
            </a:extLst>
          </p:cNvPr>
          <p:cNvGraphicFramePr>
            <a:graphicFrameLocks noGrp="1"/>
          </p:cNvGraphicFramePr>
          <p:nvPr>
            <p:ph idx="1"/>
            <p:extLst>
              <p:ext uri="{D42A27DB-BD31-4B8C-83A1-F6EECF244321}">
                <p14:modId xmlns:p14="http://schemas.microsoft.com/office/powerpoint/2010/main" val="10093439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104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B5AD45-DDB2-485A-8F97-4B960D221C6D}"/>
              </a:ext>
            </a:extLst>
          </p:cNvPr>
          <p:cNvSpPr>
            <a:spLocks noGrp="1"/>
          </p:cNvSpPr>
          <p:nvPr>
            <p:ph type="title"/>
          </p:nvPr>
        </p:nvSpPr>
        <p:spPr>
          <a:xfrm>
            <a:off x="655320" y="365125"/>
            <a:ext cx="9013052" cy="1623312"/>
          </a:xfrm>
        </p:spPr>
        <p:txBody>
          <a:bodyPr anchor="b">
            <a:normAutofit/>
          </a:bodyPr>
          <a:lstStyle/>
          <a:p>
            <a:r>
              <a:rPr lang="en-GB" sz="4000"/>
              <a:t>Normal transactions</a:t>
            </a:r>
          </a:p>
        </p:txBody>
      </p:sp>
      <p:cxnSp>
        <p:nvCxnSpPr>
          <p:cNvPr id="49" name="Straight Arrow Connector 48">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25E659-A523-4366-ACC8-7F273C878E1C}"/>
              </a:ext>
            </a:extLst>
          </p:cNvPr>
          <p:cNvSpPr>
            <a:spLocks noGrp="1"/>
          </p:cNvSpPr>
          <p:nvPr>
            <p:ph idx="1"/>
          </p:nvPr>
        </p:nvSpPr>
        <p:spPr>
          <a:xfrm>
            <a:off x="655320" y="2644518"/>
            <a:ext cx="9013052" cy="3327251"/>
          </a:xfrm>
        </p:spPr>
        <p:txBody>
          <a:bodyPr>
            <a:normAutofit/>
          </a:bodyPr>
          <a:lstStyle/>
          <a:p>
            <a:r>
              <a:rPr lang="en-GB" sz="2000"/>
              <a:t>Easiest form of transactions between EOAs.</a:t>
            </a:r>
          </a:p>
          <a:p>
            <a:r>
              <a:rPr lang="en-GB" sz="2000"/>
              <a:t>When claiming tokens value is 0.</a:t>
            </a:r>
          </a:p>
          <a:p>
            <a:r>
              <a:rPr lang="en-GB" sz="2000"/>
              <a:t>Some fields of interest: </a:t>
            </a:r>
          </a:p>
          <a:p>
            <a:pPr lvl="1">
              <a:buFont typeface="Courier New" panose="02070309020205020404" pitchFamily="49" charset="0"/>
              <a:buChar char="o"/>
            </a:pPr>
            <a:r>
              <a:rPr lang="en-GB" sz="2000"/>
              <a:t>ISERROR</a:t>
            </a:r>
          </a:p>
          <a:p>
            <a:pPr lvl="1">
              <a:buFont typeface="Courier New" panose="02070309020205020404" pitchFamily="49" charset="0"/>
              <a:buChar char="o"/>
            </a:pPr>
            <a:r>
              <a:rPr lang="en-GB" sz="2000"/>
              <a:t>STATUS</a:t>
            </a:r>
          </a:p>
          <a:p>
            <a:pPr lvl="1">
              <a:buFont typeface="Courier New" panose="02070309020205020404" pitchFamily="49" charset="0"/>
              <a:buChar char="o"/>
            </a:pPr>
            <a:r>
              <a:rPr lang="en-GB" sz="2000"/>
              <a:t>TO</a:t>
            </a:r>
          </a:p>
          <a:p>
            <a:pPr lvl="1">
              <a:buFont typeface="Courier New" panose="02070309020205020404" pitchFamily="49" charset="0"/>
              <a:buChar char="o"/>
            </a:pPr>
            <a:r>
              <a:rPr lang="en-GB" sz="2000"/>
              <a:t>FROM</a:t>
            </a:r>
          </a:p>
          <a:p>
            <a:pPr lvl="1">
              <a:buFont typeface="Courier New" panose="02070309020205020404" pitchFamily="49" charset="0"/>
              <a:buChar char="o"/>
            </a:pPr>
            <a:r>
              <a:rPr lang="en-GB" sz="2000"/>
              <a:t>VALUE</a:t>
            </a:r>
          </a:p>
          <a:p>
            <a:pPr lvl="1">
              <a:buFont typeface="Courier New" panose="02070309020205020404" pitchFamily="49" charset="0"/>
              <a:buChar char="o"/>
            </a:pPr>
            <a:r>
              <a:rPr lang="en-GB" sz="2000"/>
              <a:t>TIMESTAMP</a:t>
            </a:r>
          </a:p>
        </p:txBody>
      </p:sp>
      <p:sp>
        <p:nvSpPr>
          <p:cNvPr id="5" name="Slide Number Placeholder 4">
            <a:extLst>
              <a:ext uri="{FF2B5EF4-FFF2-40B4-BE49-F238E27FC236}">
                <a16:creationId xmlns:a16="http://schemas.microsoft.com/office/drawing/2014/main" id="{22FBF305-3199-42B1-8DBC-03D038BD32E7}"/>
              </a:ext>
            </a:extLst>
          </p:cNvPr>
          <p:cNvSpPr>
            <a:spLocks noGrp="1"/>
          </p:cNvSpPr>
          <p:nvPr>
            <p:ph type="sldNum" sz="quarter" idx="12"/>
          </p:nvPr>
        </p:nvSpPr>
        <p:spPr>
          <a:xfrm>
            <a:off x="11084767" y="6350238"/>
            <a:ext cx="365760" cy="365125"/>
          </a:xfrm>
          <a:prstGeom prst="ellipse">
            <a:avLst/>
          </a:prstGeom>
          <a:solidFill>
            <a:srgbClr val="595959"/>
          </a:solidFill>
        </p:spPr>
        <p:txBody>
          <a:bodyPr>
            <a:normAutofit fontScale="55000" lnSpcReduction="20000"/>
          </a:bodyPr>
          <a:lstStyle/>
          <a:p>
            <a:pPr algn="ctr">
              <a:spcAft>
                <a:spcPts val="600"/>
              </a:spcAft>
            </a:pPr>
            <a:fld id="{2F4BEE82-15AC-4F3F-AC63-3550650E9ADC}" type="slidenum">
              <a:rPr lang="en-GB" sz="1050">
                <a:solidFill>
                  <a:srgbClr val="FFFFFF"/>
                </a:solidFill>
              </a:rPr>
              <a:pPr algn="ctr">
                <a:spcAft>
                  <a:spcPts val="600"/>
                </a:spcAft>
              </a:pPr>
              <a:t>39</a:t>
            </a:fld>
            <a:endParaRPr lang="en-GB" sz="1050">
              <a:solidFill>
                <a:srgbClr val="FFFFFF"/>
              </a:solidFill>
            </a:endParaRPr>
          </a:p>
        </p:txBody>
      </p:sp>
    </p:spTree>
    <p:extLst>
      <p:ext uri="{BB962C8B-B14F-4D97-AF65-F5344CB8AC3E}">
        <p14:creationId xmlns:p14="http://schemas.microsoft.com/office/powerpoint/2010/main" val="20688161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1.1 Digital </a:t>
            </a:r>
            <a:r>
              <a:rPr lang="en-US" sz="5400" dirty="0">
                <a:solidFill>
                  <a:schemeClr val="tx1">
                    <a:lumMod val="85000"/>
                    <a:lumOff val="15000"/>
                  </a:schemeClr>
                </a:solidFill>
              </a:rPr>
              <a:t>t</a:t>
            </a:r>
            <a:r>
              <a:rPr lang="en-US" sz="5400" kern="1200" dirty="0">
                <a:solidFill>
                  <a:schemeClr val="tx1">
                    <a:lumMod val="85000"/>
                    <a:lumOff val="15000"/>
                  </a:schemeClr>
                </a:solidFill>
                <a:latin typeface="+mj-lt"/>
                <a:ea typeface="+mj-ea"/>
                <a:cs typeface="+mj-cs"/>
              </a:rPr>
              <a:t>ransactions &amp; Blockchain</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4BEE82-15AC-4F3F-AC63-3550650E9ADC}" type="slidenum">
              <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19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0B8D1A-30B1-498B-91F4-248A6B73626D}"/>
              </a:ext>
            </a:extLst>
          </p:cNvPr>
          <p:cNvSpPr>
            <a:spLocks noGrp="1"/>
          </p:cNvSpPr>
          <p:nvPr>
            <p:ph type="title"/>
          </p:nvPr>
        </p:nvSpPr>
        <p:spPr>
          <a:xfrm>
            <a:off x="655320" y="365125"/>
            <a:ext cx="9013052" cy="1623312"/>
          </a:xfrm>
        </p:spPr>
        <p:txBody>
          <a:bodyPr anchor="b">
            <a:normAutofit/>
          </a:bodyPr>
          <a:lstStyle/>
          <a:p>
            <a:r>
              <a:rPr lang="en-GB" sz="4000"/>
              <a:t>ERC20 transactions</a:t>
            </a:r>
          </a:p>
        </p:txBody>
      </p:sp>
      <p:cxnSp>
        <p:nvCxnSpPr>
          <p:cNvPr id="17" name="Straight Arrow Connector 16">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03D6AC-F93F-40A9-AE43-68DF83C1A38E}"/>
              </a:ext>
            </a:extLst>
          </p:cNvPr>
          <p:cNvSpPr>
            <a:spLocks noGrp="1"/>
          </p:cNvSpPr>
          <p:nvPr>
            <p:ph idx="1"/>
          </p:nvPr>
        </p:nvSpPr>
        <p:spPr>
          <a:xfrm>
            <a:off x="655320" y="2644518"/>
            <a:ext cx="9013052" cy="3327251"/>
          </a:xfrm>
        </p:spPr>
        <p:txBody>
          <a:bodyPr>
            <a:normAutofit/>
          </a:bodyPr>
          <a:lstStyle/>
          <a:p>
            <a:r>
              <a:rPr lang="en-GB" sz="2000"/>
              <a:t>Solely related to the transfer of tokens supporting the ERC20 interface standard.</a:t>
            </a:r>
          </a:p>
          <a:p>
            <a:r>
              <a:rPr lang="en-GB" sz="2000"/>
              <a:t>All transactions are successfully if listed.</a:t>
            </a:r>
          </a:p>
          <a:p>
            <a:r>
              <a:rPr lang="en-GB" sz="2000"/>
              <a:t>JSON Format.</a:t>
            </a:r>
          </a:p>
        </p:txBody>
      </p:sp>
      <p:sp>
        <p:nvSpPr>
          <p:cNvPr id="5" name="Slide Number Placeholder 4">
            <a:extLst>
              <a:ext uri="{FF2B5EF4-FFF2-40B4-BE49-F238E27FC236}">
                <a16:creationId xmlns:a16="http://schemas.microsoft.com/office/drawing/2014/main" id="{6130ADDB-308B-42B2-A87D-57BBC230CB9B}"/>
              </a:ext>
            </a:extLst>
          </p:cNvPr>
          <p:cNvSpPr>
            <a:spLocks noGrp="1"/>
          </p:cNvSpPr>
          <p:nvPr>
            <p:ph type="sldNum" sz="quarter" idx="12"/>
          </p:nvPr>
        </p:nvSpPr>
        <p:spPr>
          <a:xfrm>
            <a:off x="11084767" y="6350238"/>
            <a:ext cx="365760" cy="365125"/>
          </a:xfrm>
          <a:prstGeom prst="ellipse">
            <a:avLst/>
          </a:prstGeom>
          <a:solidFill>
            <a:srgbClr val="595959"/>
          </a:solidFill>
        </p:spPr>
        <p:txBody>
          <a:bodyPr>
            <a:normAutofit fontScale="55000" lnSpcReduction="20000"/>
          </a:bodyPr>
          <a:lstStyle/>
          <a:p>
            <a:pPr algn="ctr">
              <a:spcAft>
                <a:spcPts val="600"/>
              </a:spcAft>
            </a:pPr>
            <a:fld id="{2F4BEE82-15AC-4F3F-AC63-3550650E9ADC}" type="slidenum">
              <a:rPr lang="en-GB" sz="1050">
                <a:solidFill>
                  <a:srgbClr val="FFFFFF"/>
                </a:solidFill>
              </a:rPr>
              <a:pPr algn="ctr">
                <a:spcAft>
                  <a:spcPts val="600"/>
                </a:spcAft>
              </a:pPr>
              <a:t>40</a:t>
            </a:fld>
            <a:endParaRPr lang="en-GB" sz="1050">
              <a:solidFill>
                <a:srgbClr val="FFFFFF"/>
              </a:solidFill>
            </a:endParaRPr>
          </a:p>
        </p:txBody>
      </p:sp>
    </p:spTree>
    <p:extLst>
      <p:ext uri="{BB962C8B-B14F-4D97-AF65-F5344CB8AC3E}">
        <p14:creationId xmlns:p14="http://schemas.microsoft.com/office/powerpoint/2010/main" val="43476104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2.3 Feature extraction</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4BEE82-15AC-4F3F-AC63-3550650E9ADC}" type="slidenum">
              <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466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4D3B-D8E9-4B1B-AB2A-D9A2BDCA4A4F}"/>
              </a:ext>
            </a:extLst>
          </p:cNvPr>
          <p:cNvSpPr>
            <a:spLocks noGrp="1"/>
          </p:cNvSpPr>
          <p:nvPr>
            <p:ph type="title"/>
          </p:nvPr>
        </p:nvSpPr>
        <p:spPr>
          <a:xfrm>
            <a:off x="6109498" y="908344"/>
            <a:ext cx="5244301" cy="1538130"/>
          </a:xfrm>
        </p:spPr>
        <p:txBody>
          <a:bodyPr>
            <a:normAutofit/>
          </a:bodyPr>
          <a:lstStyle/>
          <a:p>
            <a:r>
              <a:rPr lang="en-GB" dirty="0"/>
              <a:t>Feature extraction</a:t>
            </a:r>
          </a:p>
        </p:txBody>
      </p:sp>
      <p:sp>
        <p:nvSpPr>
          <p:cNvPr id="20"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5" name="Picture 4" descr="A close up of a glass&#10;&#10;Description automatically generated">
            <a:extLst>
              <a:ext uri="{FF2B5EF4-FFF2-40B4-BE49-F238E27FC236}">
                <a16:creationId xmlns:a16="http://schemas.microsoft.com/office/drawing/2014/main" id="{21D1CBAA-8AD3-4A35-8546-48A133055D6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99" r="1186" b="3"/>
          <a:stretch/>
        </p:blipFill>
        <p:spPr>
          <a:xfrm>
            <a:off x="1480173" y="1755989"/>
            <a:ext cx="3267942" cy="3337428"/>
          </a:xfrm>
          <a:prstGeom prst="rect">
            <a:avLst/>
          </a:prstGeom>
        </p:spPr>
      </p:pic>
      <p:sp>
        <p:nvSpPr>
          <p:cNvPr id="3" name="Content Placeholder 2">
            <a:extLst>
              <a:ext uri="{FF2B5EF4-FFF2-40B4-BE49-F238E27FC236}">
                <a16:creationId xmlns:a16="http://schemas.microsoft.com/office/drawing/2014/main" id="{7822B0BD-A850-4CE4-A7CC-710D60D5548E}"/>
              </a:ext>
            </a:extLst>
          </p:cNvPr>
          <p:cNvSpPr>
            <a:spLocks noGrp="1"/>
          </p:cNvSpPr>
          <p:nvPr>
            <p:ph idx="1"/>
          </p:nvPr>
        </p:nvSpPr>
        <p:spPr>
          <a:xfrm>
            <a:off x="5911158" y="2706865"/>
            <a:ext cx="5383652" cy="3470097"/>
          </a:xfrm>
        </p:spPr>
        <p:txBody>
          <a:bodyPr>
            <a:normAutofit fontScale="92500"/>
          </a:bodyPr>
          <a:lstStyle/>
          <a:p>
            <a:r>
              <a:rPr lang="en-GB" sz="2400" dirty="0"/>
              <a:t>42 features were extracted per account.</a:t>
            </a:r>
          </a:p>
          <a:p>
            <a:r>
              <a:rPr lang="en-GB" sz="2400" dirty="0"/>
              <a:t>Some extracted features include;</a:t>
            </a:r>
          </a:p>
          <a:p>
            <a:pPr lvl="1"/>
            <a:r>
              <a:rPr lang="en-GB" dirty="0"/>
              <a:t>Average time between transactions</a:t>
            </a:r>
          </a:p>
          <a:p>
            <a:pPr lvl="1"/>
            <a:r>
              <a:rPr lang="en-GB" dirty="0"/>
              <a:t>Minimum value received</a:t>
            </a:r>
          </a:p>
          <a:p>
            <a:pPr lvl="1"/>
            <a:r>
              <a:rPr lang="en-GB" dirty="0"/>
              <a:t>Unique accounts with which an account interacted with </a:t>
            </a:r>
          </a:p>
          <a:p>
            <a:pPr lvl="1"/>
            <a:r>
              <a:rPr lang="en-GB" dirty="0"/>
              <a:t>Time between first and last transaction</a:t>
            </a:r>
          </a:p>
          <a:p>
            <a:pPr lvl="1"/>
            <a:r>
              <a:rPr lang="en-GB" dirty="0"/>
              <a:t>Minimum value sent</a:t>
            </a:r>
          </a:p>
          <a:p>
            <a:pPr lvl="1"/>
            <a:r>
              <a:rPr lang="en-GB" dirty="0"/>
              <a:t>Total number of transactions</a:t>
            </a:r>
          </a:p>
          <a:p>
            <a:pPr marL="457200" lvl="1" indent="0">
              <a:buNone/>
            </a:pPr>
            <a:endParaRPr lang="en-GB" dirty="0"/>
          </a:p>
        </p:txBody>
      </p:sp>
      <p:sp>
        <p:nvSpPr>
          <p:cNvPr id="6" name="Slide Number Placeholder 5">
            <a:extLst>
              <a:ext uri="{FF2B5EF4-FFF2-40B4-BE49-F238E27FC236}">
                <a16:creationId xmlns:a16="http://schemas.microsoft.com/office/drawing/2014/main" id="{4331C003-350E-4E28-9DCE-3A3BB72EC0D5}"/>
              </a:ext>
            </a:extLst>
          </p:cNvPr>
          <p:cNvSpPr>
            <a:spLocks noGrp="1"/>
          </p:cNvSpPr>
          <p:nvPr>
            <p:ph type="sldNum" sz="quarter" idx="12"/>
          </p:nvPr>
        </p:nvSpPr>
        <p:spPr/>
        <p:txBody>
          <a:bodyPr/>
          <a:lstStyle/>
          <a:p>
            <a:fld id="{2F4BEE82-15AC-4F3F-AC63-3550650E9ADC}" type="slidenum">
              <a:rPr lang="en-GB" smtClean="0"/>
              <a:t>42</a:t>
            </a:fld>
            <a:endParaRPr lang="en-GB"/>
          </a:p>
        </p:txBody>
      </p:sp>
    </p:spTree>
    <p:extLst>
      <p:ext uri="{BB962C8B-B14F-4D97-AF65-F5344CB8AC3E}">
        <p14:creationId xmlns:p14="http://schemas.microsoft.com/office/powerpoint/2010/main" val="4261305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2.4 Understanding </a:t>
            </a:r>
            <a:r>
              <a:rPr lang="en-US" sz="5400" dirty="0">
                <a:solidFill>
                  <a:schemeClr val="tx1">
                    <a:lumMod val="85000"/>
                    <a:lumOff val="15000"/>
                  </a:schemeClr>
                </a:solidFill>
              </a:rPr>
              <a:t>the created dataset</a:t>
            </a:r>
            <a:endParaRPr lang="en-US" sz="5400" kern="1200" dirty="0">
              <a:solidFill>
                <a:schemeClr val="tx1">
                  <a:lumMod val="85000"/>
                  <a:lumOff val="15000"/>
                </a:schemeClr>
              </a:solidFill>
              <a:latin typeface="+mj-lt"/>
              <a:ea typeface="+mj-ea"/>
              <a:cs typeface="+mj-cs"/>
            </a:endParaRP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4BEE82-15AC-4F3F-AC63-3550650E9ADC}" type="slidenum">
              <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667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79414D-1CA2-4B21-989C-C94A2DCBDF9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T-SNE visualization </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map&#10;&#10;Description automatically generated">
            <a:extLst>
              <a:ext uri="{FF2B5EF4-FFF2-40B4-BE49-F238E27FC236}">
                <a16:creationId xmlns:a16="http://schemas.microsoft.com/office/drawing/2014/main" id="{F6AC8FB8-3DAA-4A59-BFEF-B30DFA0FF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276" y="2426818"/>
            <a:ext cx="4150808" cy="4150808"/>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map&#10;&#10;Description automatically generated">
            <a:extLst>
              <a:ext uri="{FF2B5EF4-FFF2-40B4-BE49-F238E27FC236}">
                <a16:creationId xmlns:a16="http://schemas.microsoft.com/office/drawing/2014/main" id="{89DD4F69-4018-44AF-8585-7791D52D4A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493" y="2653531"/>
            <a:ext cx="5713522" cy="3770924"/>
          </a:xfrm>
          <a:prstGeom prst="rect">
            <a:avLst/>
          </a:prstGeom>
        </p:spPr>
      </p:pic>
      <p:sp>
        <p:nvSpPr>
          <p:cNvPr id="4" name="Slide Number Placeholder 3">
            <a:extLst>
              <a:ext uri="{FF2B5EF4-FFF2-40B4-BE49-F238E27FC236}">
                <a16:creationId xmlns:a16="http://schemas.microsoft.com/office/drawing/2014/main" id="{644B0A2C-B754-41D1-A936-87E8BBBF0A52}"/>
              </a:ext>
            </a:extLst>
          </p:cNvPr>
          <p:cNvSpPr>
            <a:spLocks noGrp="1"/>
          </p:cNvSpPr>
          <p:nvPr>
            <p:ph type="sldNum" sz="quarter" idx="12"/>
          </p:nvPr>
        </p:nvSpPr>
        <p:spPr/>
        <p:txBody>
          <a:bodyPr/>
          <a:lstStyle/>
          <a:p>
            <a:fld id="{2F4BEE82-15AC-4F3F-AC63-3550650E9ADC}" type="slidenum">
              <a:rPr lang="en-GB" smtClean="0"/>
              <a:t>44</a:t>
            </a:fld>
            <a:endParaRPr lang="en-GB"/>
          </a:p>
        </p:txBody>
      </p:sp>
    </p:spTree>
    <p:extLst>
      <p:ext uri="{BB962C8B-B14F-4D97-AF65-F5344CB8AC3E}">
        <p14:creationId xmlns:p14="http://schemas.microsoft.com/office/powerpoint/2010/main" val="2005873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6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D2D26-0B20-4DCB-A463-E08DA039302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General dataset </a:t>
            </a:r>
            <a:r>
              <a:rPr lang="en-US" sz="2600" dirty="0">
                <a:solidFill>
                  <a:srgbClr val="FFFFFF"/>
                </a:solidFill>
              </a:rPr>
              <a:t>i</a:t>
            </a:r>
            <a:r>
              <a:rPr lang="en-US" sz="2600" kern="1200" dirty="0">
                <a:solidFill>
                  <a:srgbClr val="FFFFFF"/>
                </a:solidFill>
                <a:latin typeface="+mj-lt"/>
                <a:ea typeface="+mj-ea"/>
                <a:cs typeface="+mj-cs"/>
              </a:rPr>
              <a:t>nformation </a:t>
            </a:r>
          </a:p>
        </p:txBody>
      </p:sp>
      <p:pic>
        <p:nvPicPr>
          <p:cNvPr id="7" name="Content Placeholder 6" descr="A screenshot of a cell phone&#10;&#10;Description automatically generated">
            <a:extLst>
              <a:ext uri="{FF2B5EF4-FFF2-40B4-BE49-F238E27FC236}">
                <a16:creationId xmlns:a16="http://schemas.microsoft.com/office/drawing/2014/main" id="{0EE833CF-993C-4A16-959D-F2CFF3F032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5540" y="1264952"/>
            <a:ext cx="8161991" cy="5060434"/>
          </a:xfrm>
          <a:prstGeom prst="rect">
            <a:avLst/>
          </a:prstGeom>
        </p:spPr>
      </p:pic>
      <p:sp>
        <p:nvSpPr>
          <p:cNvPr id="4" name="Slide Number Placeholder 3">
            <a:extLst>
              <a:ext uri="{FF2B5EF4-FFF2-40B4-BE49-F238E27FC236}">
                <a16:creationId xmlns:a16="http://schemas.microsoft.com/office/drawing/2014/main" id="{72641983-BAD0-48D0-ADD2-98A149649FD7}"/>
              </a:ext>
            </a:extLst>
          </p:cNvPr>
          <p:cNvSpPr>
            <a:spLocks noGrp="1"/>
          </p:cNvSpPr>
          <p:nvPr>
            <p:ph type="sldNum" sz="quarter" idx="12"/>
          </p:nvPr>
        </p:nvSpPr>
        <p:spPr/>
        <p:txBody>
          <a:bodyPr/>
          <a:lstStyle/>
          <a:p>
            <a:fld id="{2F4BEE82-15AC-4F3F-AC63-3550650E9ADC}" type="slidenum">
              <a:rPr lang="en-GB" smtClean="0"/>
              <a:t>45</a:t>
            </a:fld>
            <a:endParaRPr lang="en-GB"/>
          </a:p>
        </p:txBody>
      </p:sp>
    </p:spTree>
    <p:extLst>
      <p:ext uri="{BB962C8B-B14F-4D97-AF65-F5344CB8AC3E}">
        <p14:creationId xmlns:p14="http://schemas.microsoft.com/office/powerpoint/2010/main" val="1867852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6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D2D26-0B20-4DCB-A463-E08DA039302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General dataset </a:t>
            </a:r>
            <a:r>
              <a:rPr lang="en-US" sz="2600" dirty="0">
                <a:solidFill>
                  <a:srgbClr val="FFFFFF"/>
                </a:solidFill>
              </a:rPr>
              <a:t>i</a:t>
            </a:r>
            <a:r>
              <a:rPr lang="en-US" sz="2600" kern="1200" dirty="0">
                <a:solidFill>
                  <a:srgbClr val="FFFFFF"/>
                </a:solidFill>
                <a:latin typeface="+mj-lt"/>
                <a:ea typeface="+mj-ea"/>
                <a:cs typeface="+mj-cs"/>
              </a:rPr>
              <a:t>nformation </a:t>
            </a:r>
          </a:p>
        </p:txBody>
      </p:sp>
      <p:pic>
        <p:nvPicPr>
          <p:cNvPr id="6" name="Picture 5" descr="A screenshot of a cell phone&#10;&#10;Description automatically generated">
            <a:extLst>
              <a:ext uri="{FF2B5EF4-FFF2-40B4-BE49-F238E27FC236}">
                <a16:creationId xmlns:a16="http://schemas.microsoft.com/office/drawing/2014/main" id="{ED5F62E6-BFE8-4AC5-BFDF-7813CF35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849" y="1018095"/>
            <a:ext cx="8102803" cy="5517235"/>
          </a:xfrm>
          <a:prstGeom prst="rect">
            <a:avLst/>
          </a:prstGeom>
        </p:spPr>
      </p:pic>
      <p:sp>
        <p:nvSpPr>
          <p:cNvPr id="4" name="Slide Number Placeholder 3">
            <a:extLst>
              <a:ext uri="{FF2B5EF4-FFF2-40B4-BE49-F238E27FC236}">
                <a16:creationId xmlns:a16="http://schemas.microsoft.com/office/drawing/2014/main" id="{8CDFB2E9-0EBE-4B5B-A79F-EB7444E68F7F}"/>
              </a:ext>
            </a:extLst>
          </p:cNvPr>
          <p:cNvSpPr>
            <a:spLocks noGrp="1"/>
          </p:cNvSpPr>
          <p:nvPr>
            <p:ph type="sldNum" sz="quarter" idx="12"/>
          </p:nvPr>
        </p:nvSpPr>
        <p:spPr/>
        <p:txBody>
          <a:bodyPr/>
          <a:lstStyle/>
          <a:p>
            <a:fld id="{2F4BEE82-15AC-4F3F-AC63-3550650E9ADC}" type="slidenum">
              <a:rPr lang="en-GB" smtClean="0"/>
              <a:t>46</a:t>
            </a:fld>
            <a:endParaRPr lang="en-GB"/>
          </a:p>
        </p:txBody>
      </p:sp>
    </p:spTree>
    <p:extLst>
      <p:ext uri="{BB962C8B-B14F-4D97-AF65-F5344CB8AC3E}">
        <p14:creationId xmlns:p14="http://schemas.microsoft.com/office/powerpoint/2010/main" val="3502067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6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FD2D26-0B20-4DCB-A463-E08DA039302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General dataset </a:t>
            </a:r>
            <a:r>
              <a:rPr lang="en-US" sz="2600" dirty="0">
                <a:solidFill>
                  <a:srgbClr val="FFFFFF"/>
                </a:solidFill>
              </a:rPr>
              <a:t>i</a:t>
            </a:r>
            <a:r>
              <a:rPr lang="en-US" sz="2600" kern="1200" dirty="0">
                <a:solidFill>
                  <a:srgbClr val="FFFFFF"/>
                </a:solidFill>
                <a:latin typeface="+mj-lt"/>
                <a:ea typeface="+mj-ea"/>
                <a:cs typeface="+mj-cs"/>
              </a:rPr>
              <a:t>nformation </a:t>
            </a:r>
          </a:p>
        </p:txBody>
      </p:sp>
      <p:sp>
        <p:nvSpPr>
          <p:cNvPr id="4" name="Slide Number Placeholder 3">
            <a:extLst>
              <a:ext uri="{FF2B5EF4-FFF2-40B4-BE49-F238E27FC236}">
                <a16:creationId xmlns:a16="http://schemas.microsoft.com/office/drawing/2014/main" id="{8CDFB2E9-0EBE-4B5B-A79F-EB7444E68F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BEE82-15AC-4F3F-AC63-3550650E9AD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descr="A screenshot of a cell phone&#10;&#10;Description automatically generated">
            <a:extLst>
              <a:ext uri="{FF2B5EF4-FFF2-40B4-BE49-F238E27FC236}">
                <a16:creationId xmlns:a16="http://schemas.microsoft.com/office/drawing/2014/main" id="{61DE0B84-BD71-464E-A3AB-5127C1D2A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468" y="877262"/>
            <a:ext cx="8435497" cy="5103475"/>
          </a:xfrm>
          <a:prstGeom prst="rect">
            <a:avLst/>
          </a:prstGeom>
        </p:spPr>
      </p:pic>
    </p:spTree>
    <p:extLst>
      <p:ext uri="{BB962C8B-B14F-4D97-AF65-F5344CB8AC3E}">
        <p14:creationId xmlns:p14="http://schemas.microsoft.com/office/powerpoint/2010/main" val="2036935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60D3-D25A-4661-9B96-C0EC5DD1162C}"/>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3. </a:t>
            </a:r>
            <a:r>
              <a:rPr lang="en-US" sz="6000" dirty="0" err="1"/>
              <a:t>XGBoost</a:t>
            </a:r>
            <a:r>
              <a:rPr lang="en-US" sz="6000" dirty="0"/>
              <a:t> classification model</a:t>
            </a:r>
          </a:p>
        </p:txBody>
      </p:sp>
      <p:sp>
        <p:nvSpPr>
          <p:cNvPr id="19"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stop sign&#10;&#10;Description automatically generated">
            <a:extLst>
              <a:ext uri="{FF2B5EF4-FFF2-40B4-BE49-F238E27FC236}">
                <a16:creationId xmlns:a16="http://schemas.microsoft.com/office/drawing/2014/main" id="{3065CEF5-8CE1-45B4-98A5-B7F08B5E2AC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5234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Slide Number Placeholder 3">
            <a:extLst>
              <a:ext uri="{FF2B5EF4-FFF2-40B4-BE49-F238E27FC236}">
                <a16:creationId xmlns:a16="http://schemas.microsoft.com/office/drawing/2014/main" id="{698A9DCF-3B6B-421A-8D8A-579586E14BA9}"/>
              </a:ext>
            </a:extLst>
          </p:cNvPr>
          <p:cNvSpPr>
            <a:spLocks noGrp="1"/>
          </p:cNvSpPr>
          <p:nvPr>
            <p:ph type="sldNum" sz="quarter" idx="12"/>
          </p:nvPr>
        </p:nvSpPr>
        <p:spPr/>
        <p:txBody>
          <a:bodyPr/>
          <a:lstStyle/>
          <a:p>
            <a:fld id="{2F4BEE82-15AC-4F3F-AC63-3550650E9ADC}" type="slidenum">
              <a:rPr lang="en-GB" smtClean="0"/>
              <a:t>48</a:t>
            </a:fld>
            <a:endParaRPr lang="en-GB"/>
          </a:p>
        </p:txBody>
      </p:sp>
    </p:spTree>
    <p:extLst>
      <p:ext uri="{BB962C8B-B14F-4D97-AF65-F5344CB8AC3E}">
        <p14:creationId xmlns:p14="http://schemas.microsoft.com/office/powerpoint/2010/main" val="81693015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7A7B7-BFB5-41B2-84CD-C22A2BA8632F}"/>
              </a:ext>
            </a:extLst>
          </p:cNvPr>
          <p:cNvSpPr>
            <a:spLocks noGrp="1"/>
          </p:cNvSpPr>
          <p:nvPr>
            <p:ph type="title"/>
          </p:nvPr>
        </p:nvSpPr>
        <p:spPr>
          <a:xfrm>
            <a:off x="526073" y="466578"/>
            <a:ext cx="11139854" cy="930447"/>
          </a:xfrm>
          <a:prstGeom prst="ellipse">
            <a:avLst/>
          </a:prstGeom>
        </p:spPr>
        <p:txBody>
          <a:bodyPr vert="horz" lIns="91440" tIns="45720" rIns="91440" bIns="45720" rtlCol="0" anchor="b">
            <a:normAutofit/>
          </a:bodyPr>
          <a:lstStyle/>
          <a:p>
            <a:pPr algn="ctr"/>
            <a:r>
              <a:rPr lang="en-US" sz="3800" kern="1200" dirty="0" err="1">
                <a:solidFill>
                  <a:srgbClr val="FFFFFF"/>
                </a:solidFill>
                <a:latin typeface="+mj-lt"/>
                <a:ea typeface="+mj-ea"/>
                <a:cs typeface="+mj-cs"/>
              </a:rPr>
              <a:t>XGBoost</a:t>
            </a:r>
            <a:endParaRPr lang="en-US" sz="3800" kern="1200" dirty="0">
              <a:solidFill>
                <a:srgbClr val="FFFFFF"/>
              </a:solidFill>
              <a:latin typeface="+mj-lt"/>
              <a:ea typeface="+mj-ea"/>
              <a:cs typeface="+mj-cs"/>
            </a:endParaRPr>
          </a:p>
        </p:txBody>
      </p:sp>
      <p:cxnSp>
        <p:nvCxnSpPr>
          <p:cNvPr id="27" name="Straight Connector 2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AA833AC-8640-415B-AC44-AC717C83D186}"/>
              </a:ext>
            </a:extLst>
          </p:cNvPr>
          <p:cNvSpPr>
            <a:spLocks noGrp="1"/>
          </p:cNvSpPr>
          <p:nvPr>
            <p:ph type="sldNum" sz="quarter" idx="12"/>
          </p:nvPr>
        </p:nvSpPr>
        <p:spPr/>
        <p:txBody>
          <a:bodyPr/>
          <a:lstStyle/>
          <a:p>
            <a:fld id="{2F4BEE82-15AC-4F3F-AC63-3550650E9ADC}" type="slidenum">
              <a:rPr lang="en-GB" smtClean="0"/>
              <a:t>49</a:t>
            </a:fld>
            <a:endParaRPr lang="en-GB"/>
          </a:p>
        </p:txBody>
      </p:sp>
      <p:graphicFrame>
        <p:nvGraphicFramePr>
          <p:cNvPr id="3" name="Diagram 2">
            <a:extLst>
              <a:ext uri="{FF2B5EF4-FFF2-40B4-BE49-F238E27FC236}">
                <a16:creationId xmlns:a16="http://schemas.microsoft.com/office/drawing/2014/main" id="{6F105A09-9722-4626-8073-E50CFED175AF}"/>
              </a:ext>
            </a:extLst>
          </p:cNvPr>
          <p:cNvGraphicFramePr/>
          <p:nvPr>
            <p:extLst>
              <p:ext uri="{D42A27DB-BD31-4B8C-83A1-F6EECF244321}">
                <p14:modId xmlns:p14="http://schemas.microsoft.com/office/powerpoint/2010/main" val="3487471495"/>
              </p:ext>
            </p:extLst>
          </p:nvPr>
        </p:nvGraphicFramePr>
        <p:xfrm>
          <a:off x="526073" y="931801"/>
          <a:ext cx="11339611" cy="6728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7701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3C0F2B2-90AE-4078-A688-42AEA6BAD5EE}"/>
              </a:ext>
            </a:extLst>
          </p:cNvPr>
          <p:cNvSpPr>
            <a:spLocks noGrp="1"/>
          </p:cNvSpPr>
          <p:nvPr>
            <p:ph type="title"/>
          </p:nvPr>
        </p:nvSpPr>
        <p:spPr>
          <a:xfrm>
            <a:off x="6094105" y="802955"/>
            <a:ext cx="4977976" cy="1454051"/>
          </a:xfrm>
        </p:spPr>
        <p:txBody>
          <a:bodyPr>
            <a:normAutofit/>
          </a:bodyPr>
          <a:lstStyle/>
          <a:p>
            <a:r>
              <a:rPr lang="en-GB" dirty="0">
                <a:solidFill>
                  <a:srgbClr val="000000"/>
                </a:solidFill>
              </a:rPr>
              <a:t>Digital transactions</a:t>
            </a:r>
          </a:p>
        </p:txBody>
      </p:sp>
      <p:sp>
        <p:nvSpPr>
          <p:cNvPr id="18"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Graphic 6" descr="Coins">
            <a:extLst>
              <a:ext uri="{FF2B5EF4-FFF2-40B4-BE49-F238E27FC236}">
                <a16:creationId xmlns:a16="http://schemas.microsoft.com/office/drawing/2014/main" id="{8913F53D-09E3-4771-9414-15F1E4AB58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5DF7DD0D-8F97-4A44-80AD-487CB06CE25F}"/>
              </a:ext>
            </a:extLst>
          </p:cNvPr>
          <p:cNvSpPr>
            <a:spLocks noGrp="1"/>
          </p:cNvSpPr>
          <p:nvPr>
            <p:ph idx="1"/>
          </p:nvPr>
        </p:nvSpPr>
        <p:spPr>
          <a:xfrm>
            <a:off x="6090574" y="2421682"/>
            <a:ext cx="4977578" cy="3639289"/>
          </a:xfrm>
        </p:spPr>
        <p:txBody>
          <a:bodyPr anchor="ctr">
            <a:normAutofit/>
          </a:bodyPr>
          <a:lstStyle/>
          <a:p>
            <a:pPr marL="0" indent="0">
              <a:buNone/>
            </a:pPr>
            <a:r>
              <a:rPr lang="en-GB" sz="2000" dirty="0">
                <a:solidFill>
                  <a:srgbClr val="000000"/>
                </a:solidFill>
              </a:rPr>
              <a:t>- </a:t>
            </a:r>
            <a:r>
              <a:rPr lang="en-GB" sz="2000" b="1" dirty="0">
                <a:solidFill>
                  <a:srgbClr val="000000"/>
                </a:solidFill>
              </a:rPr>
              <a:t>Digital economy is </a:t>
            </a:r>
            <a:r>
              <a:rPr lang="en-GB" sz="2000" dirty="0">
                <a:solidFill>
                  <a:srgbClr val="000000"/>
                </a:solidFill>
              </a:rPr>
              <a:t>mostly </a:t>
            </a:r>
            <a:r>
              <a:rPr lang="en-GB" sz="2000" b="1" dirty="0">
                <a:solidFill>
                  <a:srgbClr val="000000"/>
                </a:solidFill>
              </a:rPr>
              <a:t>reliant</a:t>
            </a:r>
            <a:r>
              <a:rPr lang="en-GB" sz="2000" dirty="0">
                <a:solidFill>
                  <a:srgbClr val="000000"/>
                </a:solidFill>
              </a:rPr>
              <a:t> on </a:t>
            </a:r>
            <a:r>
              <a:rPr lang="en-GB" sz="2000" b="1" dirty="0">
                <a:solidFill>
                  <a:srgbClr val="000000"/>
                </a:solidFill>
              </a:rPr>
              <a:t>trusted authorities.</a:t>
            </a:r>
          </a:p>
          <a:p>
            <a:pPr marL="0" indent="0">
              <a:buNone/>
            </a:pPr>
            <a:r>
              <a:rPr lang="en-GB" sz="2000" dirty="0">
                <a:solidFill>
                  <a:srgbClr val="000000"/>
                </a:solidFill>
              </a:rPr>
              <a:t>- It is inadvertently causing us to </a:t>
            </a:r>
            <a:r>
              <a:rPr lang="en-GB" sz="2000" b="1" dirty="0">
                <a:solidFill>
                  <a:srgbClr val="000000"/>
                </a:solidFill>
              </a:rPr>
              <a:t>trust</a:t>
            </a:r>
            <a:r>
              <a:rPr lang="en-GB" sz="2000" dirty="0">
                <a:solidFill>
                  <a:srgbClr val="000000"/>
                </a:solidFill>
              </a:rPr>
              <a:t> that </a:t>
            </a:r>
            <a:r>
              <a:rPr lang="en-GB" sz="2000" b="1" dirty="0">
                <a:solidFill>
                  <a:srgbClr val="000000"/>
                </a:solidFill>
              </a:rPr>
              <a:t>transactions</a:t>
            </a:r>
            <a:r>
              <a:rPr lang="en-GB" sz="2000" dirty="0">
                <a:solidFill>
                  <a:srgbClr val="000000"/>
                </a:solidFill>
              </a:rPr>
              <a:t> have been truly </a:t>
            </a:r>
            <a:r>
              <a:rPr lang="en-GB" sz="2000" b="1" dirty="0">
                <a:solidFill>
                  <a:srgbClr val="000000"/>
                </a:solidFill>
              </a:rPr>
              <a:t>fulfilled</a:t>
            </a:r>
            <a:r>
              <a:rPr lang="en-GB" sz="2000" dirty="0">
                <a:solidFill>
                  <a:srgbClr val="000000"/>
                </a:solidFill>
              </a:rPr>
              <a:t> both </a:t>
            </a:r>
            <a:r>
              <a:rPr lang="en-GB" sz="2000" b="1" dirty="0">
                <a:solidFill>
                  <a:srgbClr val="000000"/>
                </a:solidFill>
              </a:rPr>
              <a:t>securely</a:t>
            </a:r>
            <a:r>
              <a:rPr lang="en-GB" sz="2000" dirty="0">
                <a:solidFill>
                  <a:srgbClr val="000000"/>
                </a:solidFill>
              </a:rPr>
              <a:t> and </a:t>
            </a:r>
            <a:r>
              <a:rPr lang="en-GB" sz="2000" b="1" dirty="0">
                <a:solidFill>
                  <a:srgbClr val="000000"/>
                </a:solidFill>
              </a:rPr>
              <a:t>privately.</a:t>
            </a:r>
            <a:endParaRPr lang="en-GB" sz="2000" dirty="0">
              <a:solidFill>
                <a:srgbClr val="000000"/>
              </a:solidFill>
            </a:endParaRPr>
          </a:p>
        </p:txBody>
      </p:sp>
      <p:sp>
        <p:nvSpPr>
          <p:cNvPr id="5" name="Slide Number Placeholder 4">
            <a:extLst>
              <a:ext uri="{FF2B5EF4-FFF2-40B4-BE49-F238E27FC236}">
                <a16:creationId xmlns:a16="http://schemas.microsoft.com/office/drawing/2014/main" id="{F733F5B6-29F9-4332-9289-C8FEA1B3FCCA}"/>
              </a:ext>
            </a:extLst>
          </p:cNvPr>
          <p:cNvSpPr>
            <a:spLocks noGrp="1"/>
          </p:cNvSpPr>
          <p:nvPr>
            <p:ph type="sldNum" sz="quarter" idx="12"/>
          </p:nvPr>
        </p:nvSpPr>
        <p:spPr/>
        <p:txBody>
          <a:bodyPr/>
          <a:lstStyle/>
          <a:p>
            <a:fld id="{2F4BEE82-15AC-4F3F-AC63-3550650E9ADC}" type="slidenum">
              <a:rPr lang="en-GB" smtClean="0"/>
              <a:t>5</a:t>
            </a:fld>
            <a:endParaRPr lang="en-GB"/>
          </a:p>
        </p:txBody>
      </p:sp>
    </p:spTree>
    <p:extLst>
      <p:ext uri="{BB962C8B-B14F-4D97-AF65-F5344CB8AC3E}">
        <p14:creationId xmlns:p14="http://schemas.microsoft.com/office/powerpoint/2010/main" val="2206280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2570811-4F90-4091-B7C6-02986E55A186}"/>
              </a:ext>
            </a:extLst>
          </p:cNvPr>
          <p:cNvSpPr>
            <a:spLocks noGrp="1"/>
          </p:cNvSpPr>
          <p:nvPr>
            <p:ph type="title"/>
          </p:nvPr>
        </p:nvSpPr>
        <p:spPr>
          <a:xfrm>
            <a:off x="640079" y="2053641"/>
            <a:ext cx="3669161" cy="2760098"/>
          </a:xfrm>
        </p:spPr>
        <p:txBody>
          <a:bodyPr>
            <a:normAutofit/>
          </a:bodyPr>
          <a:lstStyle/>
          <a:p>
            <a:r>
              <a:rPr lang="en-GB" dirty="0">
                <a:solidFill>
                  <a:srgbClr val="FFFFFF"/>
                </a:solidFill>
              </a:rPr>
              <a:t>1. Decision tree</a:t>
            </a:r>
          </a:p>
        </p:txBody>
      </p:sp>
      <p:sp>
        <p:nvSpPr>
          <p:cNvPr id="16" name="Content Placeholder 2">
            <a:extLst>
              <a:ext uri="{FF2B5EF4-FFF2-40B4-BE49-F238E27FC236}">
                <a16:creationId xmlns:a16="http://schemas.microsoft.com/office/drawing/2014/main" id="{8A67A49B-9943-4D82-9310-E5EA4FB41B52}"/>
              </a:ext>
            </a:extLst>
          </p:cNvPr>
          <p:cNvSpPr>
            <a:spLocks noGrp="1"/>
          </p:cNvSpPr>
          <p:nvPr>
            <p:ph idx="1"/>
          </p:nvPr>
        </p:nvSpPr>
        <p:spPr>
          <a:xfrm>
            <a:off x="6096000" y="813683"/>
            <a:ext cx="5306084" cy="5230634"/>
          </a:xfrm>
        </p:spPr>
        <p:txBody>
          <a:bodyPr anchor="ctr">
            <a:normAutofit/>
          </a:bodyPr>
          <a:lstStyle/>
          <a:p>
            <a:r>
              <a:rPr lang="en-GB" sz="2400" dirty="0">
                <a:solidFill>
                  <a:srgbClr val="000000"/>
                </a:solidFill>
              </a:rPr>
              <a:t>Assigns a probability value to each decision – decision-making device.</a:t>
            </a:r>
          </a:p>
          <a:p>
            <a:r>
              <a:rPr lang="en-GB" sz="2400" dirty="0">
                <a:solidFill>
                  <a:srgbClr val="000000"/>
                </a:solidFill>
              </a:rPr>
              <a:t>Using an elements history to determine the future outcome.</a:t>
            </a:r>
          </a:p>
          <a:p>
            <a:r>
              <a:rPr lang="en-GB" sz="2400" dirty="0">
                <a:solidFill>
                  <a:srgbClr val="000000"/>
                </a:solidFill>
              </a:rPr>
              <a:t>Divides the input space into disparate regions.</a:t>
            </a:r>
          </a:p>
          <a:p>
            <a:r>
              <a:rPr lang="en-GB" sz="2400" dirty="0">
                <a:solidFill>
                  <a:srgbClr val="000000"/>
                </a:solidFill>
              </a:rPr>
              <a:t>Assign a constant basis function to each region.</a:t>
            </a:r>
          </a:p>
          <a:p>
            <a:r>
              <a:rPr lang="en-GB" sz="2400" dirty="0">
                <a:solidFill>
                  <a:srgbClr val="000000"/>
                </a:solidFill>
              </a:rPr>
              <a:t>Root node to leaf node through a series of binary questions.</a:t>
            </a:r>
          </a:p>
        </p:txBody>
      </p:sp>
      <p:sp>
        <p:nvSpPr>
          <p:cNvPr id="4" name="Slide Number Placeholder 3">
            <a:extLst>
              <a:ext uri="{FF2B5EF4-FFF2-40B4-BE49-F238E27FC236}">
                <a16:creationId xmlns:a16="http://schemas.microsoft.com/office/drawing/2014/main" id="{E9BA343B-0CCF-4C27-BAB2-2EACA3A11E08}"/>
              </a:ext>
            </a:extLst>
          </p:cNvPr>
          <p:cNvSpPr>
            <a:spLocks noGrp="1"/>
          </p:cNvSpPr>
          <p:nvPr>
            <p:ph type="sldNum" sz="quarter" idx="12"/>
          </p:nvPr>
        </p:nvSpPr>
        <p:spPr/>
        <p:txBody>
          <a:bodyPr/>
          <a:lstStyle/>
          <a:p>
            <a:fld id="{2F4BEE82-15AC-4F3F-AC63-3550650E9ADC}" type="slidenum">
              <a:rPr lang="en-GB" smtClean="0"/>
              <a:t>50</a:t>
            </a:fld>
            <a:endParaRPr lang="en-GB"/>
          </a:p>
        </p:txBody>
      </p:sp>
    </p:spTree>
    <p:extLst>
      <p:ext uri="{BB962C8B-B14F-4D97-AF65-F5344CB8AC3E}">
        <p14:creationId xmlns:p14="http://schemas.microsoft.com/office/powerpoint/2010/main" val="3721262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7529CB8-584A-49DE-A9AA-400F4F7EDEC5}"/>
              </a:ext>
            </a:extLst>
          </p:cNvPr>
          <p:cNvSpPr>
            <a:spLocks noGrp="1"/>
          </p:cNvSpPr>
          <p:nvPr>
            <p:ph type="title"/>
          </p:nvPr>
        </p:nvSpPr>
        <p:spPr>
          <a:xfrm>
            <a:off x="640079" y="2053641"/>
            <a:ext cx="3669161" cy="2760098"/>
          </a:xfrm>
        </p:spPr>
        <p:txBody>
          <a:bodyPr>
            <a:normAutofit/>
          </a:bodyPr>
          <a:lstStyle/>
          <a:p>
            <a:r>
              <a:rPr lang="en-GB" dirty="0">
                <a:solidFill>
                  <a:srgbClr val="FFFFFF"/>
                </a:solidFill>
              </a:rPr>
              <a:t>2. Bootstrap Aggregating (Bagging)</a:t>
            </a:r>
          </a:p>
        </p:txBody>
      </p:sp>
      <p:sp>
        <p:nvSpPr>
          <p:cNvPr id="16" name="Content Placeholder 2">
            <a:extLst>
              <a:ext uri="{FF2B5EF4-FFF2-40B4-BE49-F238E27FC236}">
                <a16:creationId xmlns:a16="http://schemas.microsoft.com/office/drawing/2014/main" id="{A140BF17-8B5B-43D9-96C9-D05877A04169}"/>
              </a:ext>
            </a:extLst>
          </p:cNvPr>
          <p:cNvSpPr>
            <a:spLocks noGrp="1"/>
          </p:cNvSpPr>
          <p:nvPr>
            <p:ph idx="1"/>
          </p:nvPr>
        </p:nvSpPr>
        <p:spPr>
          <a:xfrm>
            <a:off x="6090574" y="801866"/>
            <a:ext cx="5306084" cy="5230634"/>
          </a:xfrm>
        </p:spPr>
        <p:txBody>
          <a:bodyPr anchor="ctr">
            <a:normAutofit/>
          </a:bodyPr>
          <a:lstStyle/>
          <a:p>
            <a:r>
              <a:rPr lang="en-GB" sz="2400" dirty="0">
                <a:solidFill>
                  <a:srgbClr val="000000"/>
                </a:solidFill>
              </a:rPr>
              <a:t>Generates diverse training sets.</a:t>
            </a:r>
          </a:p>
          <a:p>
            <a:r>
              <a:rPr lang="en-GB" sz="2400" dirty="0">
                <a:solidFill>
                  <a:srgbClr val="000000"/>
                </a:solidFill>
              </a:rPr>
              <a:t>Sampling with replacement.</a:t>
            </a:r>
          </a:p>
          <a:p>
            <a:r>
              <a:rPr lang="en-GB" sz="2400" dirty="0">
                <a:solidFill>
                  <a:srgbClr val="000000"/>
                </a:solidFill>
              </a:rPr>
              <a:t>Ensemble of classifiers generated. </a:t>
            </a:r>
          </a:p>
          <a:p>
            <a:r>
              <a:rPr lang="en-GB" sz="2400" dirty="0">
                <a:solidFill>
                  <a:srgbClr val="000000"/>
                </a:solidFill>
              </a:rPr>
              <a:t>Final classifiers aggregates output of the classifiers - &gt; ‘voting scheme’. </a:t>
            </a:r>
          </a:p>
        </p:txBody>
      </p:sp>
      <p:sp>
        <p:nvSpPr>
          <p:cNvPr id="4" name="Slide Number Placeholder 3">
            <a:extLst>
              <a:ext uri="{FF2B5EF4-FFF2-40B4-BE49-F238E27FC236}">
                <a16:creationId xmlns:a16="http://schemas.microsoft.com/office/drawing/2014/main" id="{0138D096-A8DE-4021-A96C-6AE9E565919E}"/>
              </a:ext>
            </a:extLst>
          </p:cNvPr>
          <p:cNvSpPr>
            <a:spLocks noGrp="1"/>
          </p:cNvSpPr>
          <p:nvPr>
            <p:ph type="sldNum" sz="quarter" idx="12"/>
          </p:nvPr>
        </p:nvSpPr>
        <p:spPr/>
        <p:txBody>
          <a:bodyPr/>
          <a:lstStyle/>
          <a:p>
            <a:fld id="{2F4BEE82-15AC-4F3F-AC63-3550650E9ADC}" type="slidenum">
              <a:rPr lang="en-GB" smtClean="0"/>
              <a:t>51</a:t>
            </a:fld>
            <a:endParaRPr lang="en-GB"/>
          </a:p>
        </p:txBody>
      </p:sp>
    </p:spTree>
    <p:extLst>
      <p:ext uri="{BB962C8B-B14F-4D97-AF65-F5344CB8AC3E}">
        <p14:creationId xmlns:p14="http://schemas.microsoft.com/office/powerpoint/2010/main" val="2526722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8E9DAD8-FE20-44C9-B5CA-25E78CC41E05}"/>
              </a:ext>
            </a:extLst>
          </p:cNvPr>
          <p:cNvSpPr>
            <a:spLocks noGrp="1"/>
          </p:cNvSpPr>
          <p:nvPr>
            <p:ph type="title"/>
          </p:nvPr>
        </p:nvSpPr>
        <p:spPr>
          <a:xfrm>
            <a:off x="640079" y="2053641"/>
            <a:ext cx="3669161" cy="2760098"/>
          </a:xfrm>
        </p:spPr>
        <p:txBody>
          <a:bodyPr>
            <a:normAutofit/>
          </a:bodyPr>
          <a:lstStyle/>
          <a:p>
            <a:r>
              <a:rPr lang="en-GB" dirty="0">
                <a:solidFill>
                  <a:srgbClr val="FFFFFF"/>
                </a:solidFill>
              </a:rPr>
              <a:t>3. Random Forest</a:t>
            </a:r>
          </a:p>
        </p:txBody>
      </p:sp>
      <p:sp>
        <p:nvSpPr>
          <p:cNvPr id="3" name="Content Placeholder 2">
            <a:extLst>
              <a:ext uri="{FF2B5EF4-FFF2-40B4-BE49-F238E27FC236}">
                <a16:creationId xmlns:a16="http://schemas.microsoft.com/office/drawing/2014/main" id="{DFEB3A08-4EFE-4501-84C5-4840016AE4F9}"/>
              </a:ext>
            </a:extLst>
          </p:cNvPr>
          <p:cNvSpPr>
            <a:spLocks noGrp="1"/>
          </p:cNvSpPr>
          <p:nvPr>
            <p:ph idx="1"/>
          </p:nvPr>
        </p:nvSpPr>
        <p:spPr>
          <a:xfrm>
            <a:off x="6090574" y="801866"/>
            <a:ext cx="5306084" cy="5230634"/>
          </a:xfrm>
        </p:spPr>
        <p:txBody>
          <a:bodyPr anchor="ctr">
            <a:normAutofit/>
          </a:bodyPr>
          <a:lstStyle/>
          <a:p>
            <a:r>
              <a:rPr lang="en-GB" sz="2400" dirty="0">
                <a:solidFill>
                  <a:srgbClr val="000000"/>
                </a:solidFill>
              </a:rPr>
              <a:t>Adds a layer of randomness.</a:t>
            </a:r>
          </a:p>
          <a:p>
            <a:r>
              <a:rPr lang="en-GB" sz="2400" dirty="0">
                <a:solidFill>
                  <a:srgbClr val="000000"/>
                </a:solidFill>
              </a:rPr>
              <a:t>Bootstrap random subset of available features. </a:t>
            </a:r>
          </a:p>
          <a:p>
            <a:r>
              <a:rPr lang="en-GB" sz="2400" dirty="0">
                <a:solidFill>
                  <a:srgbClr val="000000"/>
                </a:solidFill>
              </a:rPr>
              <a:t>Counteracts issues such as overfitting.</a:t>
            </a:r>
          </a:p>
          <a:p>
            <a:endParaRPr lang="en-GB" sz="2400" dirty="0">
              <a:solidFill>
                <a:srgbClr val="000000"/>
              </a:solidFill>
            </a:endParaRPr>
          </a:p>
        </p:txBody>
      </p:sp>
      <p:sp>
        <p:nvSpPr>
          <p:cNvPr id="5" name="Slide Number Placeholder 4">
            <a:extLst>
              <a:ext uri="{FF2B5EF4-FFF2-40B4-BE49-F238E27FC236}">
                <a16:creationId xmlns:a16="http://schemas.microsoft.com/office/drawing/2014/main" id="{4BB8C515-54CA-4365-87B0-E9DC523B2A27}"/>
              </a:ext>
            </a:extLst>
          </p:cNvPr>
          <p:cNvSpPr>
            <a:spLocks noGrp="1"/>
          </p:cNvSpPr>
          <p:nvPr>
            <p:ph type="sldNum" sz="quarter" idx="12"/>
          </p:nvPr>
        </p:nvSpPr>
        <p:spPr/>
        <p:txBody>
          <a:bodyPr/>
          <a:lstStyle/>
          <a:p>
            <a:fld id="{2F4BEE82-15AC-4F3F-AC63-3550650E9ADC}" type="slidenum">
              <a:rPr lang="en-GB" smtClean="0"/>
              <a:t>52</a:t>
            </a:fld>
            <a:endParaRPr lang="en-GB"/>
          </a:p>
        </p:txBody>
      </p:sp>
    </p:spTree>
    <p:extLst>
      <p:ext uri="{BB962C8B-B14F-4D97-AF65-F5344CB8AC3E}">
        <p14:creationId xmlns:p14="http://schemas.microsoft.com/office/powerpoint/2010/main" val="3047606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DEED9A-7407-47C6-AAB0-DAFD887D1350}"/>
              </a:ext>
            </a:extLst>
          </p:cNvPr>
          <p:cNvSpPr>
            <a:spLocks noGrp="1"/>
          </p:cNvSpPr>
          <p:nvPr>
            <p:ph type="title"/>
          </p:nvPr>
        </p:nvSpPr>
        <p:spPr>
          <a:xfrm>
            <a:off x="640079" y="2053641"/>
            <a:ext cx="3669161" cy="2760098"/>
          </a:xfrm>
        </p:spPr>
        <p:txBody>
          <a:bodyPr>
            <a:normAutofit/>
          </a:bodyPr>
          <a:lstStyle/>
          <a:p>
            <a:r>
              <a:rPr lang="en-GB" dirty="0">
                <a:solidFill>
                  <a:srgbClr val="FFFFFF"/>
                </a:solidFill>
              </a:rPr>
              <a:t>4. Boosting</a:t>
            </a:r>
          </a:p>
        </p:txBody>
      </p:sp>
      <p:sp>
        <p:nvSpPr>
          <p:cNvPr id="3" name="Content Placeholder 2">
            <a:extLst>
              <a:ext uri="{FF2B5EF4-FFF2-40B4-BE49-F238E27FC236}">
                <a16:creationId xmlns:a16="http://schemas.microsoft.com/office/drawing/2014/main" id="{047AF67F-212B-415F-A99A-2510B758DA00}"/>
              </a:ext>
            </a:extLst>
          </p:cNvPr>
          <p:cNvSpPr>
            <a:spLocks noGrp="1"/>
          </p:cNvSpPr>
          <p:nvPr>
            <p:ph idx="1"/>
          </p:nvPr>
        </p:nvSpPr>
        <p:spPr>
          <a:xfrm>
            <a:off x="6082111" y="-374967"/>
            <a:ext cx="5306084" cy="5230634"/>
          </a:xfrm>
        </p:spPr>
        <p:txBody>
          <a:bodyPr anchor="ctr">
            <a:normAutofit/>
          </a:bodyPr>
          <a:lstStyle/>
          <a:p>
            <a:r>
              <a:rPr lang="en-GB" sz="2400" dirty="0">
                <a:solidFill>
                  <a:srgbClr val="000000"/>
                </a:solidFill>
              </a:rPr>
              <a:t>Training multiple base classifiers in a sequential manner.</a:t>
            </a:r>
          </a:p>
          <a:p>
            <a:r>
              <a:rPr lang="en-GB" sz="2400" dirty="0">
                <a:solidFill>
                  <a:srgbClr val="000000"/>
                </a:solidFill>
              </a:rPr>
              <a:t>Error function depends on performance of all previous models in the ‘chain’.</a:t>
            </a:r>
          </a:p>
          <a:p>
            <a:r>
              <a:rPr lang="en-GB" sz="2400" dirty="0">
                <a:solidFill>
                  <a:srgbClr val="000000"/>
                </a:solidFill>
              </a:rPr>
              <a:t>Instances misclassified by previous classifier are assigned more weight.</a:t>
            </a:r>
          </a:p>
          <a:p>
            <a:endParaRPr lang="en-GB" sz="2400" dirty="0">
              <a:solidFill>
                <a:srgbClr val="000000"/>
              </a:solidFill>
            </a:endParaRPr>
          </a:p>
        </p:txBody>
      </p:sp>
      <p:pic>
        <p:nvPicPr>
          <p:cNvPr id="7" name="Picture 6" descr="A clock on each of it s sides&#10;&#10;Description automatically generated">
            <a:extLst>
              <a:ext uri="{FF2B5EF4-FFF2-40B4-BE49-F238E27FC236}">
                <a16:creationId xmlns:a16="http://schemas.microsoft.com/office/drawing/2014/main" id="{282792A4-DCBF-44FF-80A5-2E49DDA96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405" y="3429000"/>
            <a:ext cx="5061851" cy="2960277"/>
          </a:xfrm>
          <a:prstGeom prst="rect">
            <a:avLst/>
          </a:prstGeom>
        </p:spPr>
      </p:pic>
      <p:sp>
        <p:nvSpPr>
          <p:cNvPr id="5" name="Slide Number Placeholder 4">
            <a:extLst>
              <a:ext uri="{FF2B5EF4-FFF2-40B4-BE49-F238E27FC236}">
                <a16:creationId xmlns:a16="http://schemas.microsoft.com/office/drawing/2014/main" id="{4DFB71ED-B0C0-43AF-B15B-6F99F4B33EDC}"/>
              </a:ext>
            </a:extLst>
          </p:cNvPr>
          <p:cNvSpPr>
            <a:spLocks noGrp="1"/>
          </p:cNvSpPr>
          <p:nvPr>
            <p:ph type="sldNum" sz="quarter" idx="12"/>
          </p:nvPr>
        </p:nvSpPr>
        <p:spPr/>
        <p:txBody>
          <a:bodyPr/>
          <a:lstStyle/>
          <a:p>
            <a:fld id="{2F4BEE82-15AC-4F3F-AC63-3550650E9ADC}" type="slidenum">
              <a:rPr lang="en-GB" smtClean="0"/>
              <a:t>53</a:t>
            </a:fld>
            <a:endParaRPr lang="en-GB"/>
          </a:p>
        </p:txBody>
      </p:sp>
    </p:spTree>
    <p:extLst>
      <p:ext uri="{BB962C8B-B14F-4D97-AF65-F5344CB8AC3E}">
        <p14:creationId xmlns:p14="http://schemas.microsoft.com/office/powerpoint/2010/main" val="3314901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9F91677-A096-44C6-B3B2-7C369D3E89BA}"/>
              </a:ext>
            </a:extLst>
          </p:cNvPr>
          <p:cNvSpPr>
            <a:spLocks noGrp="1"/>
          </p:cNvSpPr>
          <p:nvPr>
            <p:ph type="title"/>
          </p:nvPr>
        </p:nvSpPr>
        <p:spPr>
          <a:xfrm>
            <a:off x="640079" y="2053641"/>
            <a:ext cx="3669161" cy="2760098"/>
          </a:xfrm>
        </p:spPr>
        <p:txBody>
          <a:bodyPr>
            <a:normAutofit/>
          </a:bodyPr>
          <a:lstStyle/>
          <a:p>
            <a:r>
              <a:rPr lang="en-GB" dirty="0">
                <a:solidFill>
                  <a:srgbClr val="FFFFFF"/>
                </a:solidFill>
              </a:rPr>
              <a:t>5. Gradient Boosting</a:t>
            </a:r>
          </a:p>
        </p:txBody>
      </p:sp>
      <p:sp>
        <p:nvSpPr>
          <p:cNvPr id="3" name="Content Placeholder 2">
            <a:extLst>
              <a:ext uri="{FF2B5EF4-FFF2-40B4-BE49-F238E27FC236}">
                <a16:creationId xmlns:a16="http://schemas.microsoft.com/office/drawing/2014/main" id="{96E35B33-ECC3-4E9C-A588-3F415B39A5CC}"/>
              </a:ext>
            </a:extLst>
          </p:cNvPr>
          <p:cNvSpPr>
            <a:spLocks noGrp="1"/>
          </p:cNvSpPr>
          <p:nvPr>
            <p:ph idx="1"/>
          </p:nvPr>
        </p:nvSpPr>
        <p:spPr>
          <a:xfrm>
            <a:off x="6090574" y="801866"/>
            <a:ext cx="5306084" cy="5230634"/>
          </a:xfrm>
        </p:spPr>
        <p:txBody>
          <a:bodyPr anchor="ctr">
            <a:normAutofit/>
          </a:bodyPr>
          <a:lstStyle/>
          <a:p>
            <a:r>
              <a:rPr lang="en-GB" sz="2400" dirty="0">
                <a:solidFill>
                  <a:srgbClr val="000000"/>
                </a:solidFill>
              </a:rPr>
              <a:t>Implementation of Gradient boosting algorithms.</a:t>
            </a:r>
          </a:p>
          <a:p>
            <a:r>
              <a:rPr lang="en-GB" sz="2400" dirty="0">
                <a:solidFill>
                  <a:srgbClr val="000000"/>
                </a:solidFill>
              </a:rPr>
              <a:t>The given loss function seeks to minimize the overall error.</a:t>
            </a:r>
          </a:p>
          <a:p>
            <a:r>
              <a:rPr lang="en-GB" sz="2400" dirty="0">
                <a:solidFill>
                  <a:srgbClr val="000000"/>
                </a:solidFill>
              </a:rPr>
              <a:t>Tweak in the direction of the descending gradient.</a:t>
            </a:r>
          </a:p>
          <a:p>
            <a:r>
              <a:rPr lang="en-GB" sz="2400" dirty="0">
                <a:solidFill>
                  <a:srgbClr val="000000"/>
                </a:solidFill>
              </a:rPr>
              <a:t>Number of parameters to help to overcome local minima &amp; plateaus.</a:t>
            </a:r>
          </a:p>
          <a:p>
            <a:pPr marL="457200" lvl="1" indent="0">
              <a:buNone/>
            </a:pPr>
            <a:endParaRPr lang="en-GB" dirty="0">
              <a:solidFill>
                <a:srgbClr val="000000"/>
              </a:solidFill>
            </a:endParaRPr>
          </a:p>
        </p:txBody>
      </p:sp>
      <p:sp>
        <p:nvSpPr>
          <p:cNvPr id="5" name="Slide Number Placeholder 4">
            <a:extLst>
              <a:ext uri="{FF2B5EF4-FFF2-40B4-BE49-F238E27FC236}">
                <a16:creationId xmlns:a16="http://schemas.microsoft.com/office/drawing/2014/main" id="{48146614-9344-414A-9A6A-D38C41810F6B}"/>
              </a:ext>
            </a:extLst>
          </p:cNvPr>
          <p:cNvSpPr>
            <a:spLocks noGrp="1"/>
          </p:cNvSpPr>
          <p:nvPr>
            <p:ph type="sldNum" sz="quarter" idx="12"/>
          </p:nvPr>
        </p:nvSpPr>
        <p:spPr/>
        <p:txBody>
          <a:bodyPr/>
          <a:lstStyle/>
          <a:p>
            <a:fld id="{2F4BEE82-15AC-4F3F-AC63-3550650E9ADC}" type="slidenum">
              <a:rPr lang="en-GB" smtClean="0"/>
              <a:t>54</a:t>
            </a:fld>
            <a:endParaRPr lang="en-GB"/>
          </a:p>
        </p:txBody>
      </p:sp>
    </p:spTree>
    <p:extLst>
      <p:ext uri="{BB962C8B-B14F-4D97-AF65-F5344CB8AC3E}">
        <p14:creationId xmlns:p14="http://schemas.microsoft.com/office/powerpoint/2010/main" val="209913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DB0D6FF-274F-4B29-A96F-8E5EE833B65E}"/>
              </a:ext>
            </a:extLst>
          </p:cNvPr>
          <p:cNvSpPr>
            <a:spLocks noGrp="1"/>
          </p:cNvSpPr>
          <p:nvPr>
            <p:ph type="title"/>
          </p:nvPr>
        </p:nvSpPr>
        <p:spPr>
          <a:xfrm>
            <a:off x="640079" y="2053641"/>
            <a:ext cx="3669161" cy="2760098"/>
          </a:xfrm>
        </p:spPr>
        <p:txBody>
          <a:bodyPr>
            <a:normAutofit/>
          </a:bodyPr>
          <a:lstStyle/>
          <a:p>
            <a:r>
              <a:rPr lang="en-GB" dirty="0">
                <a:solidFill>
                  <a:srgbClr val="FFFFFF"/>
                </a:solidFill>
              </a:rPr>
              <a:t>6. </a:t>
            </a:r>
            <a:r>
              <a:rPr lang="en-GB" dirty="0" err="1">
                <a:solidFill>
                  <a:srgbClr val="FFFFFF"/>
                </a:solidFill>
              </a:rPr>
              <a:t>XGBoost</a:t>
            </a:r>
            <a:endParaRPr lang="en-GB" dirty="0">
              <a:solidFill>
                <a:srgbClr val="FFFFFF"/>
              </a:solidFill>
            </a:endParaRPr>
          </a:p>
        </p:txBody>
      </p:sp>
      <p:sp>
        <p:nvSpPr>
          <p:cNvPr id="17" name="Content Placeholder 2">
            <a:extLst>
              <a:ext uri="{FF2B5EF4-FFF2-40B4-BE49-F238E27FC236}">
                <a16:creationId xmlns:a16="http://schemas.microsoft.com/office/drawing/2014/main" id="{5294ADAF-BC50-4AA8-BBA0-02C84134BE1D}"/>
              </a:ext>
            </a:extLst>
          </p:cNvPr>
          <p:cNvSpPr>
            <a:spLocks noGrp="1"/>
          </p:cNvSpPr>
          <p:nvPr>
            <p:ph idx="1"/>
          </p:nvPr>
        </p:nvSpPr>
        <p:spPr>
          <a:xfrm>
            <a:off x="6090574" y="801866"/>
            <a:ext cx="5306084" cy="5230634"/>
          </a:xfrm>
        </p:spPr>
        <p:txBody>
          <a:bodyPr anchor="ctr">
            <a:normAutofit/>
          </a:bodyPr>
          <a:lstStyle/>
          <a:p>
            <a:pPr marL="0" indent="0">
              <a:buNone/>
            </a:pPr>
            <a:r>
              <a:rPr lang="en-GB" sz="2400" dirty="0">
                <a:solidFill>
                  <a:srgbClr val="000000"/>
                </a:solidFill>
              </a:rPr>
              <a:t>System benefits:</a:t>
            </a:r>
          </a:p>
          <a:p>
            <a:r>
              <a:rPr lang="en-GB" sz="2400" dirty="0">
                <a:solidFill>
                  <a:srgbClr val="000000"/>
                </a:solidFill>
              </a:rPr>
              <a:t>Parallelization</a:t>
            </a:r>
          </a:p>
          <a:p>
            <a:r>
              <a:rPr lang="en-GB" sz="2400" dirty="0">
                <a:solidFill>
                  <a:srgbClr val="000000"/>
                </a:solidFill>
              </a:rPr>
              <a:t>Tree pruning</a:t>
            </a:r>
          </a:p>
          <a:p>
            <a:r>
              <a:rPr lang="en-GB" sz="2400" dirty="0">
                <a:solidFill>
                  <a:srgbClr val="000000"/>
                </a:solidFill>
              </a:rPr>
              <a:t>Hardware optimization</a:t>
            </a:r>
          </a:p>
          <a:p>
            <a:endParaRPr lang="en-GB" sz="2400" dirty="0">
              <a:solidFill>
                <a:srgbClr val="000000"/>
              </a:solidFill>
            </a:endParaRPr>
          </a:p>
          <a:p>
            <a:pPr marL="0" indent="0">
              <a:buNone/>
            </a:pPr>
            <a:r>
              <a:rPr lang="en-GB" sz="2400" dirty="0">
                <a:solidFill>
                  <a:srgbClr val="000000"/>
                </a:solidFill>
              </a:rPr>
              <a:t>Algorithm enhancements:</a:t>
            </a:r>
          </a:p>
          <a:p>
            <a:r>
              <a:rPr lang="en-GB" sz="2400" dirty="0">
                <a:solidFill>
                  <a:srgbClr val="000000"/>
                </a:solidFill>
              </a:rPr>
              <a:t>Regularization</a:t>
            </a:r>
          </a:p>
          <a:p>
            <a:r>
              <a:rPr lang="en-GB" sz="2400" dirty="0">
                <a:solidFill>
                  <a:srgbClr val="000000"/>
                </a:solidFill>
              </a:rPr>
              <a:t>Cross-validation</a:t>
            </a:r>
          </a:p>
        </p:txBody>
      </p:sp>
      <p:sp>
        <p:nvSpPr>
          <p:cNvPr id="4" name="Slide Number Placeholder 3">
            <a:extLst>
              <a:ext uri="{FF2B5EF4-FFF2-40B4-BE49-F238E27FC236}">
                <a16:creationId xmlns:a16="http://schemas.microsoft.com/office/drawing/2014/main" id="{207490B2-52F5-41AF-ADB3-C6B899FCD373}"/>
              </a:ext>
            </a:extLst>
          </p:cNvPr>
          <p:cNvSpPr>
            <a:spLocks noGrp="1"/>
          </p:cNvSpPr>
          <p:nvPr>
            <p:ph type="sldNum" sz="quarter" idx="12"/>
          </p:nvPr>
        </p:nvSpPr>
        <p:spPr/>
        <p:txBody>
          <a:bodyPr/>
          <a:lstStyle/>
          <a:p>
            <a:fld id="{2F4BEE82-15AC-4F3F-AC63-3550650E9ADC}" type="slidenum">
              <a:rPr lang="en-GB" smtClean="0"/>
              <a:t>55</a:t>
            </a:fld>
            <a:endParaRPr lang="en-GB"/>
          </a:p>
        </p:txBody>
      </p:sp>
    </p:spTree>
    <p:extLst>
      <p:ext uri="{BB962C8B-B14F-4D97-AF65-F5344CB8AC3E}">
        <p14:creationId xmlns:p14="http://schemas.microsoft.com/office/powerpoint/2010/main" val="2359892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26BA-3AE7-4C90-9A74-FC57399ADD63}"/>
              </a:ext>
            </a:extLst>
          </p:cNvPr>
          <p:cNvSpPr>
            <a:spLocks noGrp="1"/>
          </p:cNvSpPr>
          <p:nvPr>
            <p:ph type="title"/>
          </p:nvPr>
        </p:nvSpPr>
        <p:spPr>
          <a:xfrm>
            <a:off x="6746628" y="1783959"/>
            <a:ext cx="4645250" cy="2889114"/>
          </a:xfrm>
        </p:spPr>
        <p:txBody>
          <a:bodyPr vert="horz" lIns="91440" tIns="45720" rIns="91440" bIns="45720" rtlCol="0" anchor="b">
            <a:normAutofit fontScale="90000"/>
          </a:bodyPr>
          <a:lstStyle/>
          <a:p>
            <a:r>
              <a:rPr lang="en-US" sz="6000" dirty="0"/>
              <a:t>4. Classification results &amp; feature importance</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2296E1C-49E2-4319-8FFE-C5C012655EE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468" r="2612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Slide Number Placeholder 3">
            <a:extLst>
              <a:ext uri="{FF2B5EF4-FFF2-40B4-BE49-F238E27FC236}">
                <a16:creationId xmlns:a16="http://schemas.microsoft.com/office/drawing/2014/main" id="{6C528CF3-5AC9-47A0-B8B8-ECFD89AA0361}"/>
              </a:ext>
            </a:extLst>
          </p:cNvPr>
          <p:cNvSpPr>
            <a:spLocks noGrp="1"/>
          </p:cNvSpPr>
          <p:nvPr>
            <p:ph type="sldNum" sz="quarter" idx="12"/>
          </p:nvPr>
        </p:nvSpPr>
        <p:spPr/>
        <p:txBody>
          <a:bodyPr/>
          <a:lstStyle/>
          <a:p>
            <a:fld id="{2F4BEE82-15AC-4F3F-AC63-3550650E9ADC}" type="slidenum">
              <a:rPr lang="en-GB" smtClean="0"/>
              <a:t>56</a:t>
            </a:fld>
            <a:endParaRPr lang="en-GB"/>
          </a:p>
        </p:txBody>
      </p:sp>
    </p:spTree>
    <p:extLst>
      <p:ext uri="{BB962C8B-B14F-4D97-AF65-F5344CB8AC3E}">
        <p14:creationId xmlns:p14="http://schemas.microsoft.com/office/powerpoint/2010/main" val="1403429608"/>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4.1 </a:t>
            </a:r>
            <a:r>
              <a:rPr lang="en-US" sz="5400" kern="1200" dirty="0" err="1">
                <a:solidFill>
                  <a:schemeClr val="tx1">
                    <a:lumMod val="85000"/>
                    <a:lumOff val="15000"/>
                  </a:schemeClr>
                </a:solidFill>
                <a:latin typeface="+mj-lt"/>
                <a:ea typeface="+mj-ea"/>
                <a:cs typeface="+mj-cs"/>
              </a:rPr>
              <a:t>XGBoost</a:t>
            </a:r>
            <a:r>
              <a:rPr lang="en-US" sz="5400" kern="1200" dirty="0">
                <a:solidFill>
                  <a:schemeClr val="tx1">
                    <a:lumMod val="85000"/>
                    <a:lumOff val="15000"/>
                  </a:schemeClr>
                </a:solidFill>
                <a:latin typeface="+mj-lt"/>
                <a:ea typeface="+mj-ea"/>
                <a:cs typeface="+mj-cs"/>
              </a:rPr>
              <a:t> training and classification results</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4BEE82-15AC-4F3F-AC63-3550650E9ADC}" type="slidenum">
              <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57</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3556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FCD2A3-D9B0-4AFD-91E2-E69B628CE01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XGBoost </a:t>
            </a:r>
          </a:p>
        </p:txBody>
      </p:sp>
      <p:cxnSp>
        <p:nvCxnSpPr>
          <p:cNvPr id="18"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634E4677-53F4-4371-B476-408BE18F4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4" y="2426818"/>
            <a:ext cx="5330182"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map&#10;&#10;Description automatically generated">
            <a:extLst>
              <a:ext uri="{FF2B5EF4-FFF2-40B4-BE49-F238E27FC236}">
                <a16:creationId xmlns:a16="http://schemas.microsoft.com/office/drawing/2014/main" id="{59983902-ACAD-4250-AB92-6CC6264BA23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507940" y="2426818"/>
            <a:ext cx="5330182" cy="3997637"/>
          </a:xfrm>
          <a:prstGeom prst="rect">
            <a:avLst/>
          </a:prstGeom>
        </p:spPr>
      </p:pic>
      <p:sp>
        <p:nvSpPr>
          <p:cNvPr id="4" name="Slide Number Placeholder 3">
            <a:extLst>
              <a:ext uri="{FF2B5EF4-FFF2-40B4-BE49-F238E27FC236}">
                <a16:creationId xmlns:a16="http://schemas.microsoft.com/office/drawing/2014/main" id="{0D470EB7-06EB-4415-B503-EBD076C1FF07}"/>
              </a:ext>
            </a:extLst>
          </p:cNvPr>
          <p:cNvSpPr>
            <a:spLocks noGrp="1"/>
          </p:cNvSpPr>
          <p:nvPr>
            <p:ph type="sldNum" sz="quarter" idx="12"/>
          </p:nvPr>
        </p:nvSpPr>
        <p:spPr/>
        <p:txBody>
          <a:bodyPr/>
          <a:lstStyle/>
          <a:p>
            <a:fld id="{2F4BEE82-15AC-4F3F-AC63-3550650E9ADC}" type="slidenum">
              <a:rPr lang="en-GB" smtClean="0"/>
              <a:t>58</a:t>
            </a:fld>
            <a:endParaRPr lang="en-GB"/>
          </a:p>
        </p:txBody>
      </p:sp>
    </p:spTree>
    <p:extLst>
      <p:ext uri="{BB962C8B-B14F-4D97-AF65-F5344CB8AC3E}">
        <p14:creationId xmlns:p14="http://schemas.microsoft.com/office/powerpoint/2010/main" val="471677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7B9B33A-E353-4AD9-A66A-98BDE45A226C}"/>
              </a:ext>
            </a:extLst>
          </p:cNvPr>
          <p:cNvPicPr>
            <a:picLocks noChangeAspect="1"/>
          </p:cNvPicPr>
          <p:nvPr/>
        </p:nvPicPr>
        <p:blipFill>
          <a:blip r:embed="rId3"/>
          <a:stretch>
            <a:fillRect/>
          </a:stretch>
        </p:blipFill>
        <p:spPr>
          <a:xfrm>
            <a:off x="3392434" y="2311565"/>
            <a:ext cx="8764195" cy="2234870"/>
          </a:xfrm>
          <a:prstGeom prst="rect">
            <a:avLst/>
          </a:prstGeom>
        </p:spPr>
      </p:pic>
      <p:sp>
        <p:nvSpPr>
          <p:cNvPr id="2" name="Title 1">
            <a:extLst>
              <a:ext uri="{FF2B5EF4-FFF2-40B4-BE49-F238E27FC236}">
                <a16:creationId xmlns:a16="http://schemas.microsoft.com/office/drawing/2014/main" id="{E2598CE4-59D8-4A31-8F92-D564A2531C4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err="1">
                <a:solidFill>
                  <a:srgbClr val="FFFFFF"/>
                </a:solidFill>
                <a:latin typeface="+mj-lt"/>
                <a:ea typeface="+mj-ea"/>
                <a:cs typeface="+mj-cs"/>
              </a:rPr>
              <a:t>XGBoost</a:t>
            </a:r>
            <a:r>
              <a:rPr lang="en-US" sz="2600" kern="1200" dirty="0">
                <a:solidFill>
                  <a:srgbClr val="FFFFFF"/>
                </a:solidFill>
                <a:latin typeface="+mj-lt"/>
                <a:ea typeface="+mj-ea"/>
                <a:cs typeface="+mj-cs"/>
              </a:rPr>
              <a:t> –cross-validation results</a:t>
            </a:r>
          </a:p>
        </p:txBody>
      </p:sp>
      <p:sp>
        <p:nvSpPr>
          <p:cNvPr id="5" name="Slide Number Placeholder 4">
            <a:extLst>
              <a:ext uri="{FF2B5EF4-FFF2-40B4-BE49-F238E27FC236}">
                <a16:creationId xmlns:a16="http://schemas.microsoft.com/office/drawing/2014/main" id="{AE0E189F-593B-4E74-B307-BB6C07978110}"/>
              </a:ext>
            </a:extLst>
          </p:cNvPr>
          <p:cNvSpPr>
            <a:spLocks noGrp="1"/>
          </p:cNvSpPr>
          <p:nvPr>
            <p:ph type="sldNum" sz="quarter" idx="12"/>
          </p:nvPr>
        </p:nvSpPr>
        <p:spPr/>
        <p:txBody>
          <a:bodyPr/>
          <a:lstStyle/>
          <a:p>
            <a:fld id="{2F4BEE82-15AC-4F3F-AC63-3550650E9ADC}" type="slidenum">
              <a:rPr lang="en-GB" smtClean="0"/>
              <a:t>59</a:t>
            </a:fld>
            <a:endParaRPr lang="en-GB"/>
          </a:p>
        </p:txBody>
      </p:sp>
    </p:spTree>
    <p:extLst>
      <p:ext uri="{BB962C8B-B14F-4D97-AF65-F5344CB8AC3E}">
        <p14:creationId xmlns:p14="http://schemas.microsoft.com/office/powerpoint/2010/main" val="3374998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0CD4-789A-4ADB-A590-6A35F7D88E41}"/>
              </a:ext>
            </a:extLst>
          </p:cNvPr>
          <p:cNvSpPr>
            <a:spLocks noGrp="1"/>
          </p:cNvSpPr>
          <p:nvPr>
            <p:ph type="title"/>
          </p:nvPr>
        </p:nvSpPr>
        <p:spPr>
          <a:xfrm>
            <a:off x="655320" y="365125"/>
            <a:ext cx="5120114" cy="1692794"/>
          </a:xfrm>
        </p:spPr>
        <p:txBody>
          <a:bodyPr>
            <a:normAutofit/>
          </a:bodyPr>
          <a:lstStyle/>
          <a:p>
            <a:r>
              <a:rPr lang="en-GB" dirty="0"/>
              <a:t>What is Blockchain technology?</a:t>
            </a:r>
          </a:p>
        </p:txBody>
      </p:sp>
      <p:cxnSp>
        <p:nvCxnSpPr>
          <p:cNvPr id="18" name="Straight Arrow Connector 17">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5621C981-4236-4D11-A067-DAD971E4F527}"/>
              </a:ext>
            </a:extLst>
          </p:cNvPr>
          <p:cNvSpPr>
            <a:spLocks noGrp="1"/>
          </p:cNvSpPr>
          <p:nvPr>
            <p:ph idx="1"/>
          </p:nvPr>
        </p:nvSpPr>
        <p:spPr>
          <a:xfrm>
            <a:off x="655321" y="2575034"/>
            <a:ext cx="5120113" cy="3462228"/>
          </a:xfrm>
        </p:spPr>
        <p:txBody>
          <a:bodyPr>
            <a:normAutofit/>
          </a:bodyPr>
          <a:lstStyle/>
          <a:p>
            <a:r>
              <a:rPr lang="en-US" sz="1800" dirty="0"/>
              <a:t>Distributed consensus peer-to-peer network system (Source: </a:t>
            </a:r>
            <a:r>
              <a:rPr lang="en-US" sz="1800" dirty="0" err="1"/>
              <a:t>Dannen</a:t>
            </a:r>
            <a:r>
              <a:rPr lang="en-US" sz="1800" dirty="0"/>
              <a:t>, C)</a:t>
            </a:r>
            <a:endParaRPr lang="en-US" sz="1800" baseline="30000" dirty="0"/>
          </a:p>
          <a:p>
            <a:r>
              <a:rPr lang="en-US" sz="1800" b="1" dirty="0"/>
              <a:t>Verification of transactions </a:t>
            </a:r>
            <a:r>
              <a:rPr lang="en-US" sz="1800" dirty="0"/>
              <a:t>by </a:t>
            </a:r>
            <a:r>
              <a:rPr lang="en-US" sz="1800" b="1" dirty="0"/>
              <a:t>majority</a:t>
            </a:r>
            <a:r>
              <a:rPr lang="en-US" sz="1800" dirty="0"/>
              <a:t> of </a:t>
            </a:r>
            <a:r>
              <a:rPr lang="en-US" sz="1800" b="1" dirty="0"/>
              <a:t>entities </a:t>
            </a:r>
            <a:r>
              <a:rPr lang="en-US" sz="1800" dirty="0"/>
              <a:t>over the network</a:t>
            </a:r>
          </a:p>
          <a:p>
            <a:r>
              <a:rPr lang="en-US" sz="1800" b="1" dirty="0"/>
              <a:t>Public ledger</a:t>
            </a:r>
            <a:r>
              <a:rPr lang="en-US" sz="1800" dirty="0"/>
              <a:t> of all transactions</a:t>
            </a:r>
          </a:p>
          <a:p>
            <a:r>
              <a:rPr lang="en-US" sz="1800" b="1" dirty="0"/>
              <a:t>Immutable</a:t>
            </a:r>
            <a:r>
              <a:rPr lang="en-US" sz="1800" dirty="0"/>
              <a:t> through </a:t>
            </a:r>
            <a:r>
              <a:rPr lang="en-US" sz="1800" b="1" dirty="0"/>
              <a:t>cryptographic hash functions </a:t>
            </a:r>
            <a:r>
              <a:rPr lang="en-US" sz="1800" dirty="0"/>
              <a:t>and the </a:t>
            </a:r>
            <a:r>
              <a:rPr lang="en-US" sz="1800" b="1" dirty="0"/>
              <a:t>consensus algorithm </a:t>
            </a:r>
            <a:r>
              <a:rPr lang="en-US" sz="1800" dirty="0"/>
              <a:t>(append only structure) (Source: </a:t>
            </a:r>
            <a:r>
              <a:rPr lang="en-US" sz="1800" dirty="0" err="1"/>
              <a:t>Ammous</a:t>
            </a:r>
            <a:r>
              <a:rPr lang="en-US" sz="1800" dirty="0"/>
              <a:t>, S)</a:t>
            </a:r>
            <a:endParaRPr lang="en-US" sz="1800" baseline="30000" dirty="0"/>
          </a:p>
          <a:p>
            <a:r>
              <a:rPr lang="en-US" sz="1800" b="1" dirty="0"/>
              <a:t>Instills end users </a:t>
            </a:r>
            <a:r>
              <a:rPr lang="en-US" sz="1800" dirty="0"/>
              <a:t>with a </a:t>
            </a:r>
            <a:r>
              <a:rPr lang="en-US" sz="1800" b="1" dirty="0"/>
              <a:t>sense of trust </a:t>
            </a:r>
            <a:r>
              <a:rPr lang="en-US" sz="1800" dirty="0"/>
              <a:t>in the system enforced by public/private keys</a:t>
            </a:r>
          </a:p>
          <a:p>
            <a:r>
              <a:rPr lang="en-US" sz="1800" b="1" dirty="0"/>
              <a:t>NO THIRD-PARTY HUMAN INTERVENTION</a:t>
            </a:r>
          </a:p>
          <a:p>
            <a:endParaRPr lang="en-US" sz="1800" dirty="0"/>
          </a:p>
          <a:p>
            <a:endParaRPr lang="en-US" sz="1800" dirty="0"/>
          </a:p>
        </p:txBody>
      </p:sp>
      <p:pic>
        <p:nvPicPr>
          <p:cNvPr id="13" name="Content Placeholder 9" descr="A picture containing animal, invertebrate, table, indoor&#10;&#10;Description automatically generated">
            <a:extLst>
              <a:ext uri="{FF2B5EF4-FFF2-40B4-BE49-F238E27FC236}">
                <a16:creationId xmlns:a16="http://schemas.microsoft.com/office/drawing/2014/main" id="{64F88D16-19A1-4C2E-B6F2-39C6181733C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5943" r="22840"/>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TextBox 5">
            <a:extLst>
              <a:ext uri="{FF2B5EF4-FFF2-40B4-BE49-F238E27FC236}">
                <a16:creationId xmlns:a16="http://schemas.microsoft.com/office/drawing/2014/main" id="{4305B1C2-4AA2-4C55-B2BE-6FE376955A10}"/>
              </a:ext>
            </a:extLst>
          </p:cNvPr>
          <p:cNvSpPr txBox="1"/>
          <p:nvPr/>
        </p:nvSpPr>
        <p:spPr>
          <a:xfrm>
            <a:off x="6651227" y="3094462"/>
            <a:ext cx="4007902" cy="446276"/>
          </a:xfrm>
          <a:prstGeom prst="rect">
            <a:avLst/>
          </a:prstGeom>
          <a:noFill/>
        </p:spPr>
        <p:txBody>
          <a:bodyPr wrap="square" rtlCol="0">
            <a:spAutoFit/>
          </a:bodyPr>
          <a:lstStyle/>
          <a:p>
            <a:pPr>
              <a:spcAft>
                <a:spcPts val="600"/>
              </a:spcAft>
            </a:pPr>
            <a:endParaRPr lang="en-GB" sz="900"/>
          </a:p>
          <a:p>
            <a:pPr>
              <a:spcAft>
                <a:spcPts val="600"/>
              </a:spcAft>
            </a:pPr>
            <a:endParaRPr lang="en-GB" sz="900"/>
          </a:p>
        </p:txBody>
      </p:sp>
      <p:sp>
        <p:nvSpPr>
          <p:cNvPr id="4" name="Slide Number Placeholder 3">
            <a:extLst>
              <a:ext uri="{FF2B5EF4-FFF2-40B4-BE49-F238E27FC236}">
                <a16:creationId xmlns:a16="http://schemas.microsoft.com/office/drawing/2014/main" id="{965A077C-8D70-46D9-AFE5-C98BC6F43557}"/>
              </a:ext>
            </a:extLst>
          </p:cNvPr>
          <p:cNvSpPr>
            <a:spLocks noGrp="1"/>
          </p:cNvSpPr>
          <p:nvPr>
            <p:ph type="sldNum" sz="quarter" idx="12"/>
          </p:nvPr>
        </p:nvSpPr>
        <p:spPr/>
        <p:txBody>
          <a:bodyPr/>
          <a:lstStyle/>
          <a:p>
            <a:fld id="{2F4BEE82-15AC-4F3F-AC63-3550650E9ADC}" type="slidenum">
              <a:rPr lang="en-GB" smtClean="0"/>
              <a:t>6</a:t>
            </a:fld>
            <a:endParaRPr lang="en-GB"/>
          </a:p>
        </p:txBody>
      </p:sp>
    </p:spTree>
    <p:extLst>
      <p:ext uri="{BB962C8B-B14F-4D97-AF65-F5344CB8AC3E}">
        <p14:creationId xmlns:p14="http://schemas.microsoft.com/office/powerpoint/2010/main" val="10023400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A70E4-0A95-4950-BC96-089226D1863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Confusion matrix</a:t>
            </a:r>
          </a:p>
        </p:txBody>
      </p:sp>
      <p:pic>
        <p:nvPicPr>
          <p:cNvPr id="8" name="Picture 7">
            <a:extLst>
              <a:ext uri="{FF2B5EF4-FFF2-40B4-BE49-F238E27FC236}">
                <a16:creationId xmlns:a16="http://schemas.microsoft.com/office/drawing/2014/main" id="{F895ED2B-8501-44FD-8355-DDD80F24FB10}"/>
              </a:ext>
            </a:extLst>
          </p:cNvPr>
          <p:cNvPicPr>
            <a:picLocks noChangeAspect="1"/>
          </p:cNvPicPr>
          <p:nvPr/>
        </p:nvPicPr>
        <p:blipFill>
          <a:blip r:embed="rId3"/>
          <a:stretch>
            <a:fillRect/>
          </a:stretch>
        </p:blipFill>
        <p:spPr>
          <a:xfrm>
            <a:off x="4146578" y="716559"/>
            <a:ext cx="6902289" cy="5896221"/>
          </a:xfrm>
          <a:prstGeom prst="rect">
            <a:avLst/>
          </a:prstGeom>
        </p:spPr>
      </p:pic>
      <p:sp>
        <p:nvSpPr>
          <p:cNvPr id="4" name="Slide Number Placeholder 3">
            <a:extLst>
              <a:ext uri="{FF2B5EF4-FFF2-40B4-BE49-F238E27FC236}">
                <a16:creationId xmlns:a16="http://schemas.microsoft.com/office/drawing/2014/main" id="{B514237E-18E2-4961-91B8-8CF317AC7AAA}"/>
              </a:ext>
            </a:extLst>
          </p:cNvPr>
          <p:cNvSpPr>
            <a:spLocks noGrp="1"/>
          </p:cNvSpPr>
          <p:nvPr>
            <p:ph type="sldNum" sz="quarter" idx="12"/>
          </p:nvPr>
        </p:nvSpPr>
        <p:spPr/>
        <p:txBody>
          <a:bodyPr/>
          <a:lstStyle/>
          <a:p>
            <a:fld id="{2F4BEE82-15AC-4F3F-AC63-3550650E9ADC}" type="slidenum">
              <a:rPr lang="en-GB" smtClean="0"/>
              <a:t>60</a:t>
            </a:fld>
            <a:endParaRPr lang="en-GB"/>
          </a:p>
        </p:txBody>
      </p:sp>
    </p:spTree>
    <p:extLst>
      <p:ext uri="{BB962C8B-B14F-4D97-AF65-F5344CB8AC3E}">
        <p14:creationId xmlns:p14="http://schemas.microsoft.com/office/powerpoint/2010/main" val="537025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4.2 False Negatives and False Positives</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4BEE82-15AC-4F3F-AC63-3550650E9ADC}" type="slidenum">
              <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61</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6546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406E94-BF41-4A28-AD2F-3B638336989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600" kern="1200">
                <a:solidFill>
                  <a:srgbClr val="FFFFFF"/>
                </a:solidFill>
                <a:latin typeface="+mj-lt"/>
                <a:ea typeface="+mj-ea"/>
                <a:cs typeface="+mj-cs"/>
              </a:rPr>
              <a:t>False Positives / False Negatives</a:t>
            </a:r>
          </a:p>
        </p:txBody>
      </p:sp>
      <p:pic>
        <p:nvPicPr>
          <p:cNvPr id="4" name="Picture 3">
            <a:extLst>
              <a:ext uri="{FF2B5EF4-FFF2-40B4-BE49-F238E27FC236}">
                <a16:creationId xmlns:a16="http://schemas.microsoft.com/office/drawing/2014/main" id="{DF013743-0501-4403-AF62-E70BDE6C8558}"/>
              </a:ext>
            </a:extLst>
          </p:cNvPr>
          <p:cNvPicPr>
            <a:picLocks noChangeAspect="1"/>
          </p:cNvPicPr>
          <p:nvPr/>
        </p:nvPicPr>
        <p:blipFill>
          <a:blip r:embed="rId2"/>
          <a:stretch>
            <a:fillRect/>
          </a:stretch>
        </p:blipFill>
        <p:spPr>
          <a:xfrm>
            <a:off x="3859423" y="1714654"/>
            <a:ext cx="8080478" cy="2424144"/>
          </a:xfrm>
          <a:prstGeom prst="rect">
            <a:avLst/>
          </a:prstGeom>
        </p:spPr>
      </p:pic>
      <p:sp>
        <p:nvSpPr>
          <p:cNvPr id="5" name="TextBox 4">
            <a:extLst>
              <a:ext uri="{FF2B5EF4-FFF2-40B4-BE49-F238E27FC236}">
                <a16:creationId xmlns:a16="http://schemas.microsoft.com/office/drawing/2014/main" id="{1E7EF025-7614-415A-AB0E-72F5C4B8888B}"/>
              </a:ext>
            </a:extLst>
          </p:cNvPr>
          <p:cNvSpPr txBox="1"/>
          <p:nvPr/>
        </p:nvSpPr>
        <p:spPr>
          <a:xfrm>
            <a:off x="3859423" y="1395931"/>
            <a:ext cx="3861062" cy="384711"/>
          </a:xfrm>
          <a:prstGeom prst="rect">
            <a:avLst/>
          </a:prstGeom>
        </p:spPr>
        <p:txBody>
          <a:bodyPr vert="horz" lIns="91440" tIns="45720" rIns="91440" bIns="45720" rtlCol="0">
            <a:normAutofit fontScale="92500"/>
          </a:bodyPr>
          <a:lstStyle/>
          <a:p>
            <a:pPr>
              <a:spcBef>
                <a:spcPts val="1000"/>
              </a:spcBef>
            </a:pPr>
            <a:r>
              <a:rPr lang="en-US" kern="1200" dirty="0">
                <a:latin typeface="+mn-lt"/>
                <a:ea typeface="+mn-ea"/>
                <a:cs typeface="+mn-cs"/>
              </a:rPr>
              <a:t>Over 1 of 10-fold cross-validation results</a:t>
            </a:r>
          </a:p>
        </p:txBody>
      </p:sp>
      <p:sp>
        <p:nvSpPr>
          <p:cNvPr id="6" name="Slide Number Placeholder 5">
            <a:extLst>
              <a:ext uri="{FF2B5EF4-FFF2-40B4-BE49-F238E27FC236}">
                <a16:creationId xmlns:a16="http://schemas.microsoft.com/office/drawing/2014/main" id="{EDA73270-BA3E-4A26-9D9B-2E627FC91122}"/>
              </a:ext>
            </a:extLst>
          </p:cNvPr>
          <p:cNvSpPr>
            <a:spLocks noGrp="1"/>
          </p:cNvSpPr>
          <p:nvPr>
            <p:ph type="sldNum" sz="quarter" idx="12"/>
          </p:nvPr>
        </p:nvSpPr>
        <p:spPr/>
        <p:txBody>
          <a:bodyPr/>
          <a:lstStyle/>
          <a:p>
            <a:fld id="{2F4BEE82-15AC-4F3F-AC63-3550650E9ADC}" type="slidenum">
              <a:rPr lang="en-GB" smtClean="0"/>
              <a:t>62</a:t>
            </a:fld>
            <a:endParaRPr lang="en-GB"/>
          </a:p>
        </p:txBody>
      </p:sp>
    </p:spTree>
    <p:extLst>
      <p:ext uri="{BB962C8B-B14F-4D97-AF65-F5344CB8AC3E}">
        <p14:creationId xmlns:p14="http://schemas.microsoft.com/office/powerpoint/2010/main" val="385385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0CA5-7A2D-41D7-9EE9-F456A7CB170D}"/>
              </a:ext>
            </a:extLst>
          </p:cNvPr>
          <p:cNvSpPr>
            <a:spLocks noGrp="1"/>
          </p:cNvSpPr>
          <p:nvPr>
            <p:ph type="title"/>
          </p:nvPr>
        </p:nvSpPr>
        <p:spPr>
          <a:xfrm>
            <a:off x="838200" y="365125"/>
            <a:ext cx="10515600" cy="1325563"/>
          </a:xfrm>
        </p:spPr>
        <p:txBody>
          <a:bodyPr/>
          <a:lstStyle/>
          <a:p>
            <a:r>
              <a:rPr lang="en-GB"/>
              <a:t>Looking further … </a:t>
            </a:r>
            <a:endParaRPr lang="en-GB" dirty="0"/>
          </a:p>
        </p:txBody>
      </p:sp>
      <p:sp>
        <p:nvSpPr>
          <p:cNvPr id="3" name="Content Placeholder 2">
            <a:extLst>
              <a:ext uri="{FF2B5EF4-FFF2-40B4-BE49-F238E27FC236}">
                <a16:creationId xmlns:a16="http://schemas.microsoft.com/office/drawing/2014/main" id="{1BE6A97B-B682-4C6C-A765-77A7E1103C3C}"/>
              </a:ext>
            </a:extLst>
          </p:cNvPr>
          <p:cNvSpPr>
            <a:spLocks noGrp="1"/>
          </p:cNvSpPr>
          <p:nvPr>
            <p:ph idx="1"/>
          </p:nvPr>
        </p:nvSpPr>
        <p:spPr>
          <a:xfrm>
            <a:off x="838200" y="1825625"/>
            <a:ext cx="10515600" cy="4351338"/>
          </a:xfrm>
        </p:spPr>
        <p:txBody>
          <a:bodyPr/>
          <a:lstStyle/>
          <a:p>
            <a:r>
              <a:rPr lang="en-GB" dirty="0"/>
              <a:t>Account ID: 4c15af13F6D4950448104D9B97387A03dA6f9</a:t>
            </a:r>
          </a:p>
          <a:p>
            <a:pPr marL="0" indent="0">
              <a:buNone/>
            </a:pPr>
            <a:r>
              <a:rPr lang="en-GB" dirty="0"/>
              <a:t>Account was </a:t>
            </a:r>
            <a:r>
              <a:rPr lang="en-GB" b="1" dirty="0"/>
              <a:t>active</a:t>
            </a:r>
            <a:r>
              <a:rPr lang="en-GB" dirty="0"/>
              <a:t> for a period of </a:t>
            </a:r>
            <a:r>
              <a:rPr lang="en-GB" b="1" dirty="0"/>
              <a:t>3 hours in total</a:t>
            </a:r>
            <a:r>
              <a:rPr lang="en-GB" dirty="0"/>
              <a:t>, carrying out 5 transactions; </a:t>
            </a:r>
            <a:r>
              <a:rPr lang="en-GB" b="1" dirty="0"/>
              <a:t>3 incoming </a:t>
            </a:r>
            <a:r>
              <a:rPr lang="en-GB" dirty="0"/>
              <a:t>and </a:t>
            </a:r>
            <a:r>
              <a:rPr lang="en-GB" b="1" dirty="0"/>
              <a:t>2 outgoing </a:t>
            </a:r>
            <a:r>
              <a:rPr lang="en-GB" dirty="0"/>
              <a:t>on the 25th of September 2018. </a:t>
            </a:r>
            <a:r>
              <a:rPr lang="en-GB" b="1" dirty="0"/>
              <a:t>All transactions were sent to or received from unique addresses. </a:t>
            </a:r>
            <a:r>
              <a:rPr lang="en-GB" dirty="0"/>
              <a:t>Account shows signs of an externally owned account (EOA).</a:t>
            </a:r>
          </a:p>
        </p:txBody>
      </p:sp>
      <p:sp>
        <p:nvSpPr>
          <p:cNvPr id="5" name="Slide Number Placeholder 4">
            <a:extLst>
              <a:ext uri="{FF2B5EF4-FFF2-40B4-BE49-F238E27FC236}">
                <a16:creationId xmlns:a16="http://schemas.microsoft.com/office/drawing/2014/main" id="{3FDE8E0F-75D4-4948-97DE-4EFF4A23991F}"/>
              </a:ext>
            </a:extLst>
          </p:cNvPr>
          <p:cNvSpPr>
            <a:spLocks noGrp="1"/>
          </p:cNvSpPr>
          <p:nvPr>
            <p:ph type="sldNum" sz="quarter" idx="12"/>
          </p:nvPr>
        </p:nvSpPr>
        <p:spPr/>
        <p:txBody>
          <a:bodyPr/>
          <a:lstStyle/>
          <a:p>
            <a:fld id="{2F4BEE82-15AC-4F3F-AC63-3550650E9ADC}" type="slidenum">
              <a:rPr lang="en-GB" smtClean="0"/>
              <a:t>63</a:t>
            </a:fld>
            <a:endParaRPr lang="en-GB"/>
          </a:p>
        </p:txBody>
      </p:sp>
    </p:spTree>
    <p:extLst>
      <p:ext uri="{BB962C8B-B14F-4D97-AF65-F5344CB8AC3E}">
        <p14:creationId xmlns:p14="http://schemas.microsoft.com/office/powerpoint/2010/main" val="4207551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BD10-F1D7-4AF2-B481-020E2D844062}"/>
              </a:ext>
            </a:extLst>
          </p:cNvPr>
          <p:cNvSpPr>
            <a:spLocks noGrp="1"/>
          </p:cNvSpPr>
          <p:nvPr>
            <p:ph type="title"/>
          </p:nvPr>
        </p:nvSpPr>
        <p:spPr/>
        <p:txBody>
          <a:bodyPr/>
          <a:lstStyle/>
          <a:p>
            <a:r>
              <a:rPr lang="en-GB" dirty="0"/>
              <a:t>And another …</a:t>
            </a:r>
          </a:p>
        </p:txBody>
      </p:sp>
      <p:sp>
        <p:nvSpPr>
          <p:cNvPr id="3" name="Content Placeholder 2">
            <a:extLst>
              <a:ext uri="{FF2B5EF4-FFF2-40B4-BE49-F238E27FC236}">
                <a16:creationId xmlns:a16="http://schemas.microsoft.com/office/drawing/2014/main" id="{CB00F6E2-1C0F-48C1-A10B-FAE21E5365EC}"/>
              </a:ext>
            </a:extLst>
          </p:cNvPr>
          <p:cNvSpPr>
            <a:spLocks noGrp="1"/>
          </p:cNvSpPr>
          <p:nvPr>
            <p:ph idx="1"/>
          </p:nvPr>
        </p:nvSpPr>
        <p:spPr/>
        <p:txBody>
          <a:bodyPr/>
          <a:lstStyle/>
          <a:p>
            <a:r>
              <a:rPr lang="en-GB" dirty="0"/>
              <a:t>Account ID: 0x15f4a5d5bbc071fc20bd60b9b7d81aaa8a1142ab</a:t>
            </a:r>
          </a:p>
          <a:p>
            <a:pPr marL="0" indent="0">
              <a:buNone/>
            </a:pPr>
            <a:r>
              <a:rPr lang="en-GB" dirty="0"/>
              <a:t>Account was said to be a </a:t>
            </a:r>
            <a:r>
              <a:rPr lang="en-GB" b="1" dirty="0"/>
              <a:t>phishing scam </a:t>
            </a:r>
            <a:r>
              <a:rPr lang="en-GB" dirty="0"/>
              <a:t>for a </a:t>
            </a:r>
            <a:r>
              <a:rPr lang="en-GB" b="1" dirty="0" err="1"/>
              <a:t>startup</a:t>
            </a:r>
            <a:r>
              <a:rPr lang="en-GB" dirty="0"/>
              <a:t> called </a:t>
            </a:r>
            <a:r>
              <a:rPr lang="en-GB" dirty="0" err="1"/>
              <a:t>OneLedger</a:t>
            </a:r>
            <a:r>
              <a:rPr lang="en-GB" dirty="0"/>
              <a:t>. The account was </a:t>
            </a:r>
            <a:r>
              <a:rPr lang="en-GB" b="1" dirty="0"/>
              <a:t>active for 53 days </a:t>
            </a:r>
            <a:r>
              <a:rPr lang="en-GB" dirty="0"/>
              <a:t>between 8</a:t>
            </a:r>
            <a:r>
              <a:rPr lang="en-GB" baseline="30000" dirty="0"/>
              <a:t>th</a:t>
            </a:r>
            <a:r>
              <a:rPr lang="en-GB" dirty="0"/>
              <a:t> February, 2018 and 3</a:t>
            </a:r>
            <a:r>
              <a:rPr lang="en-GB" baseline="30000" dirty="0"/>
              <a:t>rd</a:t>
            </a:r>
            <a:r>
              <a:rPr lang="en-GB" dirty="0"/>
              <a:t> April starting off with an Ether balance of 0.8. 7 Transactions were executed in total; with 2 incoming and 5 outgoing transfers. All transactions interacted with unique account addresses.</a:t>
            </a:r>
          </a:p>
        </p:txBody>
      </p:sp>
      <p:sp>
        <p:nvSpPr>
          <p:cNvPr id="5" name="Slide Number Placeholder 4">
            <a:extLst>
              <a:ext uri="{FF2B5EF4-FFF2-40B4-BE49-F238E27FC236}">
                <a16:creationId xmlns:a16="http://schemas.microsoft.com/office/drawing/2014/main" id="{43C06DA0-12A6-4C34-A93B-81680B24F521}"/>
              </a:ext>
            </a:extLst>
          </p:cNvPr>
          <p:cNvSpPr>
            <a:spLocks noGrp="1"/>
          </p:cNvSpPr>
          <p:nvPr>
            <p:ph type="sldNum" sz="quarter" idx="12"/>
          </p:nvPr>
        </p:nvSpPr>
        <p:spPr/>
        <p:txBody>
          <a:bodyPr/>
          <a:lstStyle/>
          <a:p>
            <a:fld id="{2F4BEE82-15AC-4F3F-AC63-3550650E9ADC}" type="slidenum">
              <a:rPr lang="en-GB" smtClean="0"/>
              <a:t>64</a:t>
            </a:fld>
            <a:endParaRPr lang="en-GB"/>
          </a:p>
        </p:txBody>
      </p:sp>
    </p:spTree>
    <p:extLst>
      <p:ext uri="{BB962C8B-B14F-4D97-AF65-F5344CB8AC3E}">
        <p14:creationId xmlns:p14="http://schemas.microsoft.com/office/powerpoint/2010/main" val="1741854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4.3 Feature importance</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4BEE82-15AC-4F3F-AC63-3550650E9ADC}" type="slidenum">
              <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65</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11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2B6F49-EDC1-456E-A7D1-09BB1F9E9006}"/>
              </a:ext>
            </a:extLst>
          </p:cNvPr>
          <p:cNvSpPr>
            <a:spLocks noGrp="1"/>
          </p:cNvSpPr>
          <p:nvPr>
            <p:ph type="title"/>
          </p:nvPr>
        </p:nvSpPr>
        <p:spPr>
          <a:xfrm>
            <a:off x="838200" y="365125"/>
            <a:ext cx="10515600" cy="1325563"/>
          </a:xfrm>
        </p:spPr>
        <p:txBody>
          <a:bodyPr>
            <a:normAutofit/>
          </a:bodyPr>
          <a:lstStyle/>
          <a:p>
            <a:r>
              <a:rPr lang="en-GB" dirty="0"/>
              <a:t>Feature Importance parameters	</a:t>
            </a:r>
          </a:p>
        </p:txBody>
      </p:sp>
      <p:sp>
        <p:nvSpPr>
          <p:cNvPr id="5" name="Slide Number Placeholder 4">
            <a:extLst>
              <a:ext uri="{FF2B5EF4-FFF2-40B4-BE49-F238E27FC236}">
                <a16:creationId xmlns:a16="http://schemas.microsoft.com/office/drawing/2014/main" id="{39FD278D-A9A2-4CC7-BEF0-20E17C19C974}"/>
              </a:ext>
            </a:extLst>
          </p:cNvPr>
          <p:cNvSpPr>
            <a:spLocks noGrp="1"/>
          </p:cNvSpPr>
          <p:nvPr>
            <p:ph type="sldNum" sz="quarter" idx="12"/>
          </p:nvPr>
        </p:nvSpPr>
        <p:spPr>
          <a:xfrm>
            <a:off x="8610600" y="6356350"/>
            <a:ext cx="2743200" cy="365125"/>
          </a:xfrm>
        </p:spPr>
        <p:txBody>
          <a:bodyPr>
            <a:normAutofit/>
          </a:bodyPr>
          <a:lstStyle/>
          <a:p>
            <a:pPr>
              <a:spcAft>
                <a:spcPts val="600"/>
              </a:spcAft>
            </a:pPr>
            <a:fld id="{2F4BEE82-15AC-4F3F-AC63-3550650E9ADC}" type="slidenum">
              <a:rPr lang="en-GB">
                <a:solidFill>
                  <a:schemeClr val="tx1">
                    <a:lumMod val="50000"/>
                    <a:lumOff val="50000"/>
                  </a:schemeClr>
                </a:solidFill>
              </a:rPr>
              <a:pPr>
                <a:spcAft>
                  <a:spcPts val="600"/>
                </a:spcAft>
              </a:pPr>
              <a:t>66</a:t>
            </a:fld>
            <a:endParaRPr lang="en-GB">
              <a:solidFill>
                <a:schemeClr val="tx1">
                  <a:lumMod val="50000"/>
                  <a:lumOff val="50000"/>
                </a:schemeClr>
              </a:solidFill>
            </a:endParaRPr>
          </a:p>
        </p:txBody>
      </p:sp>
      <p:graphicFrame>
        <p:nvGraphicFramePr>
          <p:cNvPr id="9" name="Diagram 8">
            <a:extLst>
              <a:ext uri="{FF2B5EF4-FFF2-40B4-BE49-F238E27FC236}">
                <a16:creationId xmlns:a16="http://schemas.microsoft.com/office/drawing/2014/main" id="{F3F40939-7572-4C98-A6E5-D9307D4360FE}"/>
              </a:ext>
            </a:extLst>
          </p:cNvPr>
          <p:cNvGraphicFramePr/>
          <p:nvPr>
            <p:extLst>
              <p:ext uri="{D42A27DB-BD31-4B8C-83A1-F6EECF244321}">
                <p14:modId xmlns:p14="http://schemas.microsoft.com/office/powerpoint/2010/main" val="34416446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9433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944D-4103-4B00-85C8-F0280F63C310}"/>
              </a:ext>
            </a:extLst>
          </p:cNvPr>
          <p:cNvSpPr>
            <a:spLocks noGrp="1"/>
          </p:cNvSpPr>
          <p:nvPr>
            <p:ph type="title"/>
          </p:nvPr>
        </p:nvSpPr>
        <p:spPr>
          <a:xfrm>
            <a:off x="838200" y="365125"/>
            <a:ext cx="10515600" cy="1325563"/>
          </a:xfrm>
        </p:spPr>
        <p:txBody>
          <a:bodyPr/>
          <a:lstStyle/>
          <a:p>
            <a:r>
              <a:rPr lang="en-GB" dirty="0"/>
              <a:t>Feature importance – ‘Weight’</a:t>
            </a:r>
          </a:p>
        </p:txBody>
      </p:sp>
      <p:pic>
        <p:nvPicPr>
          <p:cNvPr id="5" name="Content Placeholder 4" descr="A screenshot of a cell phone&#10;&#10;Description automatically generated">
            <a:extLst>
              <a:ext uri="{FF2B5EF4-FFF2-40B4-BE49-F238E27FC236}">
                <a16:creationId xmlns:a16="http://schemas.microsoft.com/office/drawing/2014/main" id="{A55DE6B5-3563-4182-8D47-62D1BA7FC8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3853" y="1847850"/>
            <a:ext cx="8544293" cy="4351338"/>
          </a:xfrm>
          <a:prstGeom prst="rect">
            <a:avLst/>
          </a:prstGeom>
          <a:ln w="6350" cap="sq">
            <a:no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3ADE4690-9059-4967-98EC-E007241BFEA6}"/>
              </a:ext>
            </a:extLst>
          </p:cNvPr>
          <p:cNvSpPr>
            <a:spLocks noGrp="1"/>
          </p:cNvSpPr>
          <p:nvPr>
            <p:ph type="sldNum" sz="quarter" idx="12"/>
          </p:nvPr>
        </p:nvSpPr>
        <p:spPr>
          <a:xfrm>
            <a:off x="8610600" y="6356350"/>
            <a:ext cx="2743200" cy="365125"/>
          </a:xfrm>
        </p:spPr>
        <p:txBody>
          <a:bodyPr/>
          <a:lstStyle/>
          <a:p>
            <a:fld id="{2F4BEE82-15AC-4F3F-AC63-3550650E9ADC}" type="slidenum">
              <a:rPr lang="en-GB" smtClean="0"/>
              <a:t>67</a:t>
            </a:fld>
            <a:endParaRPr lang="en-GB"/>
          </a:p>
        </p:txBody>
      </p:sp>
    </p:spTree>
    <p:extLst>
      <p:ext uri="{BB962C8B-B14F-4D97-AF65-F5344CB8AC3E}">
        <p14:creationId xmlns:p14="http://schemas.microsoft.com/office/powerpoint/2010/main" val="349372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26BA-3AE7-4C90-9A74-FC57399ADD63}"/>
              </a:ext>
            </a:extLst>
          </p:cNvPr>
          <p:cNvSpPr>
            <a:spLocks noGrp="1"/>
          </p:cNvSpPr>
          <p:nvPr>
            <p:ph type="title"/>
          </p:nvPr>
        </p:nvSpPr>
        <p:spPr>
          <a:xfrm>
            <a:off x="6337836" y="1816232"/>
            <a:ext cx="6087245" cy="2889114"/>
          </a:xfrm>
        </p:spPr>
        <p:txBody>
          <a:bodyPr vert="horz" lIns="91440" tIns="45720" rIns="91440" bIns="45720" rtlCol="0" anchor="b">
            <a:normAutofit fontScale="90000"/>
          </a:bodyPr>
          <a:lstStyle/>
          <a:p>
            <a:r>
              <a:rPr lang="en-US" sz="5600" dirty="0"/>
              <a:t>5. Recommended future work &amp; potential stakeholders</a:t>
            </a:r>
          </a:p>
        </p:txBody>
      </p:sp>
      <p:sp>
        <p:nvSpPr>
          <p:cNvPr id="19"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n open computer sitting on a table&#10;&#10;Description automatically generated">
            <a:extLst>
              <a:ext uri="{FF2B5EF4-FFF2-40B4-BE49-F238E27FC236}">
                <a16:creationId xmlns:a16="http://schemas.microsoft.com/office/drawing/2014/main" id="{2722AB72-727E-4967-9DC3-D0B8EF8C787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743" r="32623"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554037418"/>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C0D6-D959-4A49-BBFD-45C1AB8AB201}"/>
              </a:ext>
            </a:extLst>
          </p:cNvPr>
          <p:cNvSpPr>
            <a:spLocks noGrp="1"/>
          </p:cNvSpPr>
          <p:nvPr>
            <p:ph type="title"/>
          </p:nvPr>
        </p:nvSpPr>
        <p:spPr>
          <a:xfrm>
            <a:off x="1136428" y="627564"/>
            <a:ext cx="7474172" cy="1325563"/>
          </a:xfrm>
        </p:spPr>
        <p:txBody>
          <a:bodyPr>
            <a:normAutofit/>
          </a:bodyPr>
          <a:lstStyle/>
          <a:p>
            <a:r>
              <a:rPr lang="en-GB" dirty="0"/>
              <a:t>Recommended future work</a:t>
            </a:r>
          </a:p>
        </p:txBody>
      </p:sp>
      <p:sp>
        <p:nvSpPr>
          <p:cNvPr id="13" name="Content Placeholder 2">
            <a:extLst>
              <a:ext uri="{FF2B5EF4-FFF2-40B4-BE49-F238E27FC236}">
                <a16:creationId xmlns:a16="http://schemas.microsoft.com/office/drawing/2014/main" id="{05571DCE-1FF2-45CB-88FD-C699F4728170}"/>
              </a:ext>
            </a:extLst>
          </p:cNvPr>
          <p:cNvSpPr>
            <a:spLocks noGrp="1"/>
          </p:cNvSpPr>
          <p:nvPr>
            <p:ph idx="1"/>
          </p:nvPr>
        </p:nvSpPr>
        <p:spPr>
          <a:xfrm>
            <a:off x="1136429" y="2278173"/>
            <a:ext cx="6467867" cy="3450613"/>
          </a:xfrm>
        </p:spPr>
        <p:txBody>
          <a:bodyPr anchor="ctr">
            <a:normAutofit/>
          </a:bodyPr>
          <a:lstStyle/>
          <a:p>
            <a:r>
              <a:rPr lang="en-GB" sz="2400" dirty="0"/>
              <a:t>Adapt our proposed approach to other blockchain networks</a:t>
            </a:r>
          </a:p>
          <a:p>
            <a:r>
              <a:rPr lang="en-GB" sz="2400" dirty="0"/>
              <a:t>Classify at a ‘transaction level’ </a:t>
            </a:r>
          </a:p>
          <a:p>
            <a:r>
              <a:rPr lang="en-GB" sz="2400" dirty="0"/>
              <a:t>Look into other features which may be extracted and improve classification results</a:t>
            </a:r>
          </a:p>
          <a:p>
            <a:r>
              <a:rPr lang="en-GB" sz="2400" dirty="0"/>
              <a:t>Look into graph analysis</a:t>
            </a:r>
          </a:p>
        </p:txBody>
      </p:sp>
      <p:sp>
        <p:nvSpPr>
          <p:cNvPr id="14"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Gears">
            <a:extLst>
              <a:ext uri="{FF2B5EF4-FFF2-40B4-BE49-F238E27FC236}">
                <a16:creationId xmlns:a16="http://schemas.microsoft.com/office/drawing/2014/main" id="{69CDECAD-631C-4420-BBBA-2D40A1D4FE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C145E5A6-99CF-47AF-8B36-3E23B57A4E1A}"/>
              </a:ext>
            </a:extLst>
          </p:cNvPr>
          <p:cNvSpPr>
            <a:spLocks noGrp="1"/>
          </p:cNvSpPr>
          <p:nvPr>
            <p:ph type="sldNum" sz="quarter" idx="12"/>
          </p:nvPr>
        </p:nvSpPr>
        <p:spPr/>
        <p:txBody>
          <a:bodyPr/>
          <a:lstStyle/>
          <a:p>
            <a:fld id="{2F4BEE82-15AC-4F3F-AC63-3550650E9ADC}" type="slidenum">
              <a:rPr lang="en-GB" smtClean="0"/>
              <a:t>69</a:t>
            </a:fld>
            <a:endParaRPr lang="en-GB"/>
          </a:p>
        </p:txBody>
      </p:sp>
    </p:spTree>
    <p:extLst>
      <p:ext uri="{BB962C8B-B14F-4D97-AF65-F5344CB8AC3E}">
        <p14:creationId xmlns:p14="http://schemas.microsoft.com/office/powerpoint/2010/main" val="982733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8D7ED-687A-4126-B280-9DEAAC2EE1AB}"/>
              </a:ext>
            </a:extLst>
          </p:cNvPr>
          <p:cNvSpPr>
            <a:spLocks noGrp="1"/>
          </p:cNvSpPr>
          <p:nvPr>
            <p:ph type="title"/>
          </p:nvPr>
        </p:nvSpPr>
        <p:spPr>
          <a:xfrm>
            <a:off x="838200" y="365125"/>
            <a:ext cx="10515600" cy="1325563"/>
          </a:xfrm>
        </p:spPr>
        <p:txBody>
          <a:bodyPr>
            <a:normAutofit/>
          </a:bodyPr>
          <a:lstStyle/>
          <a:p>
            <a:r>
              <a:rPr lang="en-GB"/>
              <a:t>Benefits of Blockchain technology</a:t>
            </a:r>
            <a:endParaRPr lang="en-GB" dirty="0"/>
          </a:p>
        </p:txBody>
      </p:sp>
      <p:graphicFrame>
        <p:nvGraphicFramePr>
          <p:cNvPr id="5" name="Content Placeholder 2">
            <a:extLst>
              <a:ext uri="{FF2B5EF4-FFF2-40B4-BE49-F238E27FC236}">
                <a16:creationId xmlns:a16="http://schemas.microsoft.com/office/drawing/2014/main" id="{C81175BF-3FBE-4F09-9722-F9EA3B2A4714}"/>
              </a:ext>
            </a:extLst>
          </p:cNvPr>
          <p:cNvGraphicFramePr>
            <a:graphicFrameLocks noGrp="1"/>
          </p:cNvGraphicFramePr>
          <p:nvPr>
            <p:ph idx="1"/>
            <p:extLst>
              <p:ext uri="{D42A27DB-BD31-4B8C-83A1-F6EECF244321}">
                <p14:modId xmlns:p14="http://schemas.microsoft.com/office/powerpoint/2010/main" val="1688245562"/>
              </p:ext>
            </p:extLst>
          </p:nvPr>
        </p:nvGraphicFramePr>
        <p:xfrm>
          <a:off x="838200" y="184195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5BF6CEDE-1F50-493D-A947-AC233274835D}"/>
              </a:ext>
            </a:extLst>
          </p:cNvPr>
          <p:cNvSpPr>
            <a:spLocks noGrp="1"/>
          </p:cNvSpPr>
          <p:nvPr>
            <p:ph type="sldNum" sz="quarter" idx="12"/>
          </p:nvPr>
        </p:nvSpPr>
        <p:spPr/>
        <p:txBody>
          <a:bodyPr/>
          <a:lstStyle/>
          <a:p>
            <a:fld id="{2F4BEE82-15AC-4F3F-AC63-3550650E9ADC}" type="slidenum">
              <a:rPr lang="en-GB" smtClean="0"/>
              <a:t>7</a:t>
            </a:fld>
            <a:endParaRPr lang="en-GB"/>
          </a:p>
        </p:txBody>
      </p:sp>
    </p:spTree>
    <p:extLst>
      <p:ext uri="{BB962C8B-B14F-4D97-AF65-F5344CB8AC3E}">
        <p14:creationId xmlns:p14="http://schemas.microsoft.com/office/powerpoint/2010/main" val="3121010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E47376-2CB1-4261-A674-EA67420CE0E7}"/>
              </a:ext>
            </a:extLst>
          </p:cNvPr>
          <p:cNvSpPr>
            <a:spLocks noGrp="1"/>
          </p:cNvSpPr>
          <p:nvPr>
            <p:ph type="title"/>
          </p:nvPr>
        </p:nvSpPr>
        <p:spPr>
          <a:xfrm>
            <a:off x="863029" y="1012004"/>
            <a:ext cx="3416158" cy="4795408"/>
          </a:xfrm>
          <a:prstGeom prst="ellipse">
            <a:avLst/>
          </a:prstGeom>
        </p:spPr>
        <p:txBody>
          <a:bodyPr>
            <a:normAutofit/>
          </a:bodyPr>
          <a:lstStyle/>
          <a:p>
            <a:r>
              <a:rPr lang="en-GB" sz="3400">
                <a:solidFill>
                  <a:srgbClr val="FFFFFF"/>
                </a:solidFill>
              </a:rPr>
              <a:t>Potential Stakeholders</a:t>
            </a:r>
          </a:p>
        </p:txBody>
      </p:sp>
      <p:sp>
        <p:nvSpPr>
          <p:cNvPr id="4" name="Slide Number Placeholder 3">
            <a:extLst>
              <a:ext uri="{FF2B5EF4-FFF2-40B4-BE49-F238E27FC236}">
                <a16:creationId xmlns:a16="http://schemas.microsoft.com/office/drawing/2014/main" id="{C0BEF75B-EDF3-4A98-8107-71A90D95D78D}"/>
              </a:ext>
            </a:extLst>
          </p:cNvPr>
          <p:cNvSpPr>
            <a:spLocks noGrp="1"/>
          </p:cNvSpPr>
          <p:nvPr>
            <p:ph type="sldNum" sz="quarter" idx="12"/>
          </p:nvPr>
        </p:nvSpPr>
        <p:spPr>
          <a:xfrm>
            <a:off x="10726220" y="6356350"/>
            <a:ext cx="627580" cy="365125"/>
          </a:xfrm>
        </p:spPr>
        <p:txBody>
          <a:bodyPr>
            <a:normAutofit/>
          </a:bodyPr>
          <a:lstStyle/>
          <a:p>
            <a:pPr>
              <a:spcAft>
                <a:spcPts val="600"/>
              </a:spcAft>
            </a:pPr>
            <a:fld id="{2F4BEE82-15AC-4F3F-AC63-3550650E9ADC}" type="slidenum">
              <a:rPr lang="en-GB">
                <a:solidFill>
                  <a:prstClr val="black">
                    <a:tint val="75000"/>
                  </a:prstClr>
                </a:solidFill>
              </a:rPr>
              <a:pPr>
                <a:spcAft>
                  <a:spcPts val="600"/>
                </a:spcAft>
              </a:pPr>
              <a:t>70</a:t>
            </a:fld>
            <a:endParaRPr lang="en-GB">
              <a:solidFill>
                <a:prstClr val="black">
                  <a:tint val="75000"/>
                </a:prstClr>
              </a:solidFill>
            </a:endParaRPr>
          </a:p>
        </p:txBody>
      </p:sp>
      <p:graphicFrame>
        <p:nvGraphicFramePr>
          <p:cNvPr id="13" name="Content Placeholder 2">
            <a:extLst>
              <a:ext uri="{FF2B5EF4-FFF2-40B4-BE49-F238E27FC236}">
                <a16:creationId xmlns:a16="http://schemas.microsoft.com/office/drawing/2014/main" id="{D931D421-C28A-4B40-B2DC-24AB96FC843B}"/>
              </a:ext>
            </a:extLst>
          </p:cNvPr>
          <p:cNvGraphicFramePr>
            <a:graphicFrameLocks noGrp="1"/>
          </p:cNvGraphicFramePr>
          <p:nvPr>
            <p:ph idx="1"/>
            <p:extLst>
              <p:ext uri="{D42A27DB-BD31-4B8C-83A1-F6EECF244321}">
                <p14:modId xmlns:p14="http://schemas.microsoft.com/office/powerpoint/2010/main" val="271699897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4884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9DE7B6-DC7C-4BA1-B406-EDDA0C0A3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65FFD5-B08D-4F0E-819E-799015565DA5}"/>
              </a:ext>
            </a:extLst>
          </p:cNvPr>
          <p:cNvSpPr>
            <a:spLocks noGrp="1"/>
          </p:cNvSpPr>
          <p:nvPr>
            <p:ph type="title"/>
          </p:nvPr>
        </p:nvSpPr>
        <p:spPr>
          <a:xfrm>
            <a:off x="5189620" y="1306071"/>
            <a:ext cx="5478379" cy="2663407"/>
          </a:xfrm>
        </p:spPr>
        <p:txBody>
          <a:bodyPr vert="horz" lIns="91440" tIns="45720" rIns="91440" bIns="45720" rtlCol="0" anchor="b">
            <a:normAutofit/>
          </a:bodyPr>
          <a:lstStyle/>
          <a:p>
            <a:r>
              <a:rPr lang="en-US" sz="5400" kern="1200" dirty="0">
                <a:solidFill>
                  <a:srgbClr val="FFFFFF"/>
                </a:solidFill>
                <a:latin typeface="+mj-lt"/>
                <a:ea typeface="+mj-ea"/>
                <a:cs typeface="+mj-cs"/>
              </a:rPr>
              <a:t>Thank you !</a:t>
            </a:r>
          </a:p>
        </p:txBody>
      </p:sp>
      <p:pic>
        <p:nvPicPr>
          <p:cNvPr id="7" name="Graphic 6" descr="Sunglasses Face with Solid Fill">
            <a:extLst>
              <a:ext uri="{FF2B5EF4-FFF2-40B4-BE49-F238E27FC236}">
                <a16:creationId xmlns:a16="http://schemas.microsoft.com/office/drawing/2014/main" id="{2D04A7DC-6B72-4F7B-A829-8F3C938FA2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1723" y="2593485"/>
            <a:ext cx="1648572" cy="1648572"/>
          </a:xfrm>
          <a:prstGeom prst="rect">
            <a:avLst/>
          </a:prstGeom>
        </p:spPr>
      </p:pic>
      <p:sp>
        <p:nvSpPr>
          <p:cNvPr id="4" name="Slide Number Placeholder 3">
            <a:extLst>
              <a:ext uri="{FF2B5EF4-FFF2-40B4-BE49-F238E27FC236}">
                <a16:creationId xmlns:a16="http://schemas.microsoft.com/office/drawing/2014/main" id="{2963B97D-FF4C-43E7-A3CA-3BE086A93B48}"/>
              </a:ext>
            </a:extLst>
          </p:cNvPr>
          <p:cNvSpPr>
            <a:spLocks noGrp="1"/>
          </p:cNvSpPr>
          <p:nvPr>
            <p:ph type="sldNum" sz="quarter" idx="12"/>
          </p:nvPr>
        </p:nvSpPr>
        <p:spPr/>
        <p:txBody>
          <a:bodyPr/>
          <a:lstStyle/>
          <a:p>
            <a:fld id="{2F4BEE82-15AC-4F3F-AC63-3550650E9ADC}" type="slidenum">
              <a:rPr lang="en-GB" smtClean="0"/>
              <a:t>71</a:t>
            </a:fld>
            <a:endParaRPr lang="en-GB"/>
          </a:p>
        </p:txBody>
      </p:sp>
    </p:spTree>
    <p:extLst>
      <p:ext uri="{BB962C8B-B14F-4D97-AF65-F5344CB8AC3E}">
        <p14:creationId xmlns:p14="http://schemas.microsoft.com/office/powerpoint/2010/main" val="4097628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53E2-40CA-44E5-832F-2E2ABDDFD53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Questions?</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A2F2C45-3BAF-41F0-9AC7-4E77E555D4BE}"/>
              </a:ext>
            </a:extLst>
          </p:cNvPr>
          <p:cNvPicPr>
            <a:picLocks noChangeAspect="1"/>
          </p:cNvPicPr>
          <p:nvPr/>
        </p:nvPicPr>
        <p:blipFill rotWithShape="1">
          <a:blip r:embed="rId2"/>
          <a:srcRect l="46416" r="2" b="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Slide Number Placeholder 3">
            <a:extLst>
              <a:ext uri="{FF2B5EF4-FFF2-40B4-BE49-F238E27FC236}">
                <a16:creationId xmlns:a16="http://schemas.microsoft.com/office/drawing/2014/main" id="{69E01CA7-CDC0-4151-9DB6-E86836ED3C05}"/>
              </a:ext>
            </a:extLst>
          </p:cNvPr>
          <p:cNvSpPr>
            <a:spLocks noGrp="1"/>
          </p:cNvSpPr>
          <p:nvPr>
            <p:ph type="sldNum" sz="quarter" idx="12"/>
          </p:nvPr>
        </p:nvSpPr>
        <p:spPr/>
        <p:txBody>
          <a:bodyPr/>
          <a:lstStyle/>
          <a:p>
            <a:fld id="{2F4BEE82-15AC-4F3F-AC63-3550650E9ADC}" type="slidenum">
              <a:rPr lang="en-GB" smtClean="0"/>
              <a:t>72</a:t>
            </a:fld>
            <a:endParaRPr lang="en-GB"/>
          </a:p>
        </p:txBody>
      </p:sp>
    </p:spTree>
    <p:extLst>
      <p:ext uri="{BB962C8B-B14F-4D97-AF65-F5344CB8AC3E}">
        <p14:creationId xmlns:p14="http://schemas.microsoft.com/office/powerpoint/2010/main" val="173578207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CFD025-F3A6-47A7-AEF5-9FFE64D2DE0C}"/>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dirty="0">
                <a:solidFill>
                  <a:schemeClr val="tx1">
                    <a:lumMod val="85000"/>
                    <a:lumOff val="15000"/>
                  </a:schemeClr>
                </a:solidFill>
              </a:rPr>
              <a:t>1.2 </a:t>
            </a:r>
            <a:r>
              <a:rPr lang="en-US" sz="5400" kern="1200" dirty="0">
                <a:solidFill>
                  <a:schemeClr val="tx1">
                    <a:lumMod val="85000"/>
                    <a:lumOff val="15000"/>
                  </a:schemeClr>
                </a:solidFill>
                <a:latin typeface="+mj-lt"/>
                <a:ea typeface="+mj-ea"/>
                <a:cs typeface="+mj-cs"/>
              </a:rPr>
              <a:t>Ethereum</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27EC92-9C17-4E2B-8E58-827451C1916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a:spcAft>
                <a:spcPts val="600"/>
              </a:spcAft>
            </a:pPr>
            <a:fld id="{2F4BEE82-15AC-4F3F-AC63-3550650E9ADC}" type="slidenum">
              <a:rPr lang="en-US" sz="1050"/>
              <a:pPr>
                <a:spcAft>
                  <a:spcPts val="600"/>
                </a:spcAft>
              </a:pPr>
              <a:t>8</a:t>
            </a:fld>
            <a:endParaRPr lang="en-US" sz="1050"/>
          </a:p>
        </p:txBody>
      </p:sp>
    </p:spTree>
    <p:extLst>
      <p:ext uri="{BB962C8B-B14F-4D97-AF65-F5344CB8AC3E}">
        <p14:creationId xmlns:p14="http://schemas.microsoft.com/office/powerpoint/2010/main" val="828237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Top Corners Rounded 23">
            <a:extLst>
              <a:ext uri="{FF2B5EF4-FFF2-40B4-BE49-F238E27FC236}">
                <a16:creationId xmlns:a16="http://schemas.microsoft.com/office/drawing/2014/main" id="{B1E3044D-AD17-4052-A453-8AA654EFA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797978" y="996722"/>
            <a:ext cx="5923488" cy="4864556"/>
          </a:xfrm>
          <a:prstGeom prst="round2SameRect">
            <a:avLst>
              <a:gd name="adj1" fmla="val 3762"/>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6CEB19-45EB-4FB7-AB62-28125D8485BE}"/>
              </a:ext>
            </a:extLst>
          </p:cNvPr>
          <p:cNvSpPr>
            <a:spLocks noGrp="1"/>
          </p:cNvSpPr>
          <p:nvPr>
            <p:ph type="title"/>
          </p:nvPr>
        </p:nvSpPr>
        <p:spPr>
          <a:xfrm>
            <a:off x="7856388" y="975365"/>
            <a:ext cx="3847882" cy="1691907"/>
          </a:xfrm>
        </p:spPr>
        <p:txBody>
          <a:bodyPr anchor="ctr">
            <a:normAutofit/>
          </a:bodyPr>
          <a:lstStyle/>
          <a:p>
            <a:r>
              <a:rPr lang="en-GB" sz="4000">
                <a:solidFill>
                  <a:srgbClr val="FFFFFF"/>
                </a:solidFill>
              </a:rPr>
              <a:t>Ethereum</a:t>
            </a:r>
          </a:p>
        </p:txBody>
      </p:sp>
      <p:sp>
        <p:nvSpPr>
          <p:cNvPr id="26" name="Round Single Corner Rectangle 24">
            <a:extLst>
              <a:ext uri="{FF2B5EF4-FFF2-40B4-BE49-F238E27FC236}">
                <a16:creationId xmlns:a16="http://schemas.microsoft.com/office/drawing/2014/main" id="{81289F98-975F-4EB2-9553-8E1A9946B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11284" y="635058"/>
            <a:ext cx="2657864" cy="2657864"/>
          </a:xfrm>
          <a:prstGeom prst="round1Rect">
            <a:avLst>
              <a:gd name="adj" fmla="val 11295"/>
            </a:avLst>
          </a:prstGeom>
          <a:solidFill>
            <a:srgbClr val="FFFFFF"/>
          </a:solidFill>
          <a:ln w="57150">
            <a:solidFill>
              <a:srgbClr val="89898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4801E3D-B038-43DE-97DB-404C8D4EEB2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09221" y="775380"/>
            <a:ext cx="1461990" cy="2377220"/>
          </a:xfrm>
          <a:prstGeom prst="rect">
            <a:avLst/>
          </a:prstGeom>
        </p:spPr>
      </p:pic>
      <p:sp>
        <p:nvSpPr>
          <p:cNvPr id="28" name="Round Single Corner Rectangle 22">
            <a:extLst>
              <a:ext uri="{FF2B5EF4-FFF2-40B4-BE49-F238E27FC236}">
                <a16:creationId xmlns:a16="http://schemas.microsoft.com/office/drawing/2014/main" id="{1F564BCF-97B6-4D86-94EE-DD1B587F2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33" y="1300271"/>
            <a:ext cx="1992651" cy="1992652"/>
          </a:xfrm>
          <a:prstGeom prst="round1Rect">
            <a:avLst>
              <a:gd name="adj" fmla="val 11295"/>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ound Single Corner Rectangle 23">
            <a:extLst>
              <a:ext uri="{FF2B5EF4-FFF2-40B4-BE49-F238E27FC236}">
                <a16:creationId xmlns:a16="http://schemas.microsoft.com/office/drawing/2014/main" id="{54600AC1-F146-4567-9C5E-A96D6D3492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87904" y="3438135"/>
            <a:ext cx="2281244" cy="2281245"/>
          </a:xfrm>
          <a:prstGeom prst="round1Rect">
            <a:avLst>
              <a:gd name="adj" fmla="val 11295"/>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ound Single Corner Rectangle 25">
            <a:extLst>
              <a:ext uri="{FF2B5EF4-FFF2-40B4-BE49-F238E27FC236}">
                <a16:creationId xmlns:a16="http://schemas.microsoft.com/office/drawing/2014/main" id="{EBA7E638-205A-4579-864F-125BAC629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17533" y="3438135"/>
            <a:ext cx="2657864" cy="2657864"/>
          </a:xfrm>
          <a:prstGeom prst="round1Rect">
            <a:avLst>
              <a:gd name="adj" fmla="val 11295"/>
            </a:avLst>
          </a:prstGeom>
          <a:solidFill>
            <a:srgbClr val="FFFFFF"/>
          </a:solidFill>
          <a:ln w="57150">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08094D02-C1F7-4E00-BC0B-7B93D958B8B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858847" y="3579449"/>
            <a:ext cx="2375236" cy="2375236"/>
          </a:xfrm>
          <a:prstGeom prst="rect">
            <a:avLst/>
          </a:prstGeom>
        </p:spPr>
      </p:pic>
      <p:sp>
        <p:nvSpPr>
          <p:cNvPr id="3" name="Content Placeholder 2">
            <a:extLst>
              <a:ext uri="{FF2B5EF4-FFF2-40B4-BE49-F238E27FC236}">
                <a16:creationId xmlns:a16="http://schemas.microsoft.com/office/drawing/2014/main" id="{C0517257-D858-4F16-9E56-F17A3AEC552F}"/>
              </a:ext>
            </a:extLst>
          </p:cNvPr>
          <p:cNvSpPr>
            <a:spLocks noGrp="1"/>
          </p:cNvSpPr>
          <p:nvPr>
            <p:ph idx="1"/>
          </p:nvPr>
        </p:nvSpPr>
        <p:spPr>
          <a:xfrm>
            <a:off x="7856389" y="3038478"/>
            <a:ext cx="3795142" cy="2843844"/>
          </a:xfrm>
        </p:spPr>
        <p:txBody>
          <a:bodyPr anchor="ctr">
            <a:normAutofit/>
          </a:bodyPr>
          <a:lstStyle/>
          <a:p>
            <a:r>
              <a:rPr lang="en-GB" sz="1800" dirty="0">
                <a:solidFill>
                  <a:srgbClr val="FFFFFF"/>
                </a:solidFill>
              </a:rPr>
              <a:t>Launched in 2015 by </a:t>
            </a:r>
            <a:r>
              <a:rPr lang="en-GB" sz="1800" dirty="0" err="1">
                <a:solidFill>
                  <a:srgbClr val="FFFFFF"/>
                </a:solidFill>
              </a:rPr>
              <a:t>Vitalik</a:t>
            </a:r>
            <a:r>
              <a:rPr lang="en-GB" sz="1800" dirty="0">
                <a:solidFill>
                  <a:srgbClr val="FFFFFF"/>
                </a:solidFill>
              </a:rPr>
              <a:t> </a:t>
            </a:r>
            <a:r>
              <a:rPr lang="en-GB" sz="1800" dirty="0" err="1">
                <a:solidFill>
                  <a:srgbClr val="FFFFFF"/>
                </a:solidFill>
              </a:rPr>
              <a:t>Buterin</a:t>
            </a:r>
            <a:r>
              <a:rPr lang="en-GB" sz="1800" dirty="0">
                <a:solidFill>
                  <a:srgbClr val="FFFFFF"/>
                </a:solidFill>
              </a:rPr>
              <a:t>.</a:t>
            </a:r>
          </a:p>
          <a:p>
            <a:r>
              <a:rPr lang="en-GB" sz="1800" dirty="0">
                <a:solidFill>
                  <a:srgbClr val="FFFFFF"/>
                </a:solidFill>
              </a:rPr>
              <a:t>Intent of serving and addressing several limitations present in Bitcoin.</a:t>
            </a:r>
          </a:p>
          <a:p>
            <a:r>
              <a:rPr lang="en-GB" sz="1800" dirty="0">
                <a:solidFill>
                  <a:srgbClr val="FFFFFF"/>
                </a:solidFill>
              </a:rPr>
              <a:t>Offers full Turing completeness - &gt; smart contracts.</a:t>
            </a:r>
          </a:p>
          <a:p>
            <a:r>
              <a:rPr lang="en-GB" sz="1800" dirty="0">
                <a:solidFill>
                  <a:srgbClr val="FFFFFF"/>
                </a:solidFill>
              </a:rPr>
              <a:t>Ether is its digital currency.</a:t>
            </a:r>
          </a:p>
        </p:txBody>
      </p:sp>
      <p:sp>
        <p:nvSpPr>
          <p:cNvPr id="34" name="Rectangle: Top Corners Rounded 33">
            <a:extLst>
              <a:ext uri="{FF2B5EF4-FFF2-40B4-BE49-F238E27FC236}">
                <a16:creationId xmlns:a16="http://schemas.microsoft.com/office/drawing/2014/main" id="{2854001E-6E9D-464A-9B65-A4012F7B3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52315" y="1050468"/>
            <a:ext cx="5609397" cy="4757058"/>
          </a:xfrm>
          <a:prstGeom prst="round2SameRect">
            <a:avLst>
              <a:gd name="adj1" fmla="val 2061"/>
              <a:gd name="adj2" fmla="val 0"/>
            </a:avLst>
          </a:prstGeom>
          <a:noFill/>
          <a:ln w="508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35">
            <a:extLst>
              <a:ext uri="{FF2B5EF4-FFF2-40B4-BE49-F238E27FC236}">
                <a16:creationId xmlns:a16="http://schemas.microsoft.com/office/drawing/2014/main" id="{62C9802A-EFBD-41D4-894F-AFD985DBA5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2907" y="2856601"/>
            <a:ext cx="1597456" cy="0"/>
          </a:xfrm>
          <a:prstGeom prst="line">
            <a:avLst/>
          </a:prstGeom>
          <a:ln w="50800">
            <a:solidFill>
              <a:srgbClr val="A6A6A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0AD1728-B057-4D59-B125-86D198503204}"/>
              </a:ext>
            </a:extLst>
          </p:cNvPr>
          <p:cNvSpPr txBox="1"/>
          <p:nvPr/>
        </p:nvSpPr>
        <p:spPr>
          <a:xfrm>
            <a:off x="3991243" y="6858000"/>
            <a:ext cx="4209514" cy="446276"/>
          </a:xfrm>
          <a:prstGeom prst="rect">
            <a:avLst/>
          </a:prstGeom>
          <a:noFill/>
        </p:spPr>
        <p:txBody>
          <a:bodyPr wrap="square" rtlCol="0">
            <a:spAutoFit/>
          </a:bodyPr>
          <a:lstStyle/>
          <a:p>
            <a:pPr>
              <a:spcAft>
                <a:spcPts val="600"/>
              </a:spcAft>
            </a:pPr>
            <a:endParaRPr lang="en-GB" sz="900"/>
          </a:p>
          <a:p>
            <a:pPr>
              <a:spcAft>
                <a:spcPts val="600"/>
              </a:spcAft>
            </a:pPr>
            <a:endParaRPr lang="en-GB" sz="900"/>
          </a:p>
        </p:txBody>
      </p:sp>
      <p:sp>
        <p:nvSpPr>
          <p:cNvPr id="7" name="Slide Number Placeholder 6">
            <a:extLst>
              <a:ext uri="{FF2B5EF4-FFF2-40B4-BE49-F238E27FC236}">
                <a16:creationId xmlns:a16="http://schemas.microsoft.com/office/drawing/2014/main" id="{1374B210-B2BF-4F77-94C5-F25DF18C57DD}"/>
              </a:ext>
            </a:extLst>
          </p:cNvPr>
          <p:cNvSpPr>
            <a:spLocks noGrp="1"/>
          </p:cNvSpPr>
          <p:nvPr>
            <p:ph type="sldNum" sz="quarter" idx="12"/>
          </p:nvPr>
        </p:nvSpPr>
        <p:spPr/>
        <p:txBody>
          <a:bodyPr/>
          <a:lstStyle/>
          <a:p>
            <a:fld id="{2F4BEE82-15AC-4F3F-AC63-3550650E9ADC}" type="slidenum">
              <a:rPr lang="en-GB" smtClean="0"/>
              <a:t>9</a:t>
            </a:fld>
            <a:endParaRPr lang="en-GB"/>
          </a:p>
        </p:txBody>
      </p:sp>
    </p:spTree>
    <p:extLst>
      <p:ext uri="{BB962C8B-B14F-4D97-AF65-F5344CB8AC3E}">
        <p14:creationId xmlns:p14="http://schemas.microsoft.com/office/powerpoint/2010/main" val="893571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3169</Words>
  <Application>Microsoft Office PowerPoint</Application>
  <PresentationFormat>Widescreen</PresentationFormat>
  <Paragraphs>378</Paragraphs>
  <Slides>72</Slides>
  <Notes>18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Calibri Light</vt:lpstr>
      <vt:lpstr>Courier New</vt:lpstr>
      <vt:lpstr>Office Theme</vt:lpstr>
      <vt:lpstr>Classification of Illicit Activity over the Ethereum network using XGBoost </vt:lpstr>
      <vt:lpstr>Colloquia Structure</vt:lpstr>
      <vt:lpstr>1. Background</vt:lpstr>
      <vt:lpstr>1.1 Digital transactions &amp; Blockchain</vt:lpstr>
      <vt:lpstr>Digital transactions</vt:lpstr>
      <vt:lpstr>What is Blockchain technology?</vt:lpstr>
      <vt:lpstr>Benefits of Blockchain technology</vt:lpstr>
      <vt:lpstr>1.2 Ethereum</vt:lpstr>
      <vt:lpstr>Ethereum</vt:lpstr>
      <vt:lpstr>Ethereum internals</vt:lpstr>
      <vt:lpstr>Ethereum accounts</vt:lpstr>
      <vt:lpstr>Ethereum and Bitcoin messages</vt:lpstr>
      <vt:lpstr>Why Ethereum? </vt:lpstr>
      <vt:lpstr>1.3 Illegal digital activities</vt:lpstr>
      <vt:lpstr>Traditional illicit activities</vt:lpstr>
      <vt:lpstr>Global economic crime</vt:lpstr>
      <vt:lpstr>Anomalous transactions on Ethereum</vt:lpstr>
      <vt:lpstr>Types of illegal activity on Ethereum</vt:lpstr>
      <vt:lpstr>What are Smart Ponzi schemes and why are they so attractive? </vt:lpstr>
      <vt:lpstr>Examples of scams</vt:lpstr>
      <vt:lpstr>1.4 Reviewing transactions and Big Data</vt:lpstr>
      <vt:lpstr>Manual review of transactions</vt:lpstr>
      <vt:lpstr>Traditional transactions </vt:lpstr>
      <vt:lpstr>Cryptocurrency as Big Data</vt:lpstr>
      <vt:lpstr>And hence the need for machine learning…</vt:lpstr>
      <vt:lpstr>1.5 Similar research</vt:lpstr>
      <vt:lpstr>Detecting Patterns in the Ethereum Transactional Data using Unsupervised Learning </vt:lpstr>
      <vt:lpstr>Understanding Ethereum via graph analysis</vt:lpstr>
      <vt:lpstr>Insights</vt:lpstr>
      <vt:lpstr>2. Our Work</vt:lpstr>
      <vt:lpstr>Proposed solution</vt:lpstr>
      <vt:lpstr>2.1 Accounts</vt:lpstr>
      <vt:lpstr>Normal accounts</vt:lpstr>
      <vt:lpstr>PowerPoint Presentation</vt:lpstr>
      <vt:lpstr>Illicit accounts</vt:lpstr>
      <vt:lpstr>2.2 Transactions</vt:lpstr>
      <vt:lpstr>Obtaining the respective account transactions</vt:lpstr>
      <vt:lpstr>Transaction types</vt:lpstr>
      <vt:lpstr>Normal transactions</vt:lpstr>
      <vt:lpstr>ERC20 transactions</vt:lpstr>
      <vt:lpstr>2.3 Feature extraction</vt:lpstr>
      <vt:lpstr>Feature extraction</vt:lpstr>
      <vt:lpstr>2.4 Understanding the created dataset</vt:lpstr>
      <vt:lpstr>T-SNE visualization </vt:lpstr>
      <vt:lpstr>General dataset information </vt:lpstr>
      <vt:lpstr>General dataset information </vt:lpstr>
      <vt:lpstr>General dataset information </vt:lpstr>
      <vt:lpstr>3. XGBoost classification model</vt:lpstr>
      <vt:lpstr>XGBoost</vt:lpstr>
      <vt:lpstr>1. Decision tree</vt:lpstr>
      <vt:lpstr>2. Bootstrap Aggregating (Bagging)</vt:lpstr>
      <vt:lpstr>3. Random Forest</vt:lpstr>
      <vt:lpstr>4. Boosting</vt:lpstr>
      <vt:lpstr>5. Gradient Boosting</vt:lpstr>
      <vt:lpstr>6. XGBoost</vt:lpstr>
      <vt:lpstr>4. Classification results &amp; feature importance</vt:lpstr>
      <vt:lpstr>4.1 XGBoost training and classification results</vt:lpstr>
      <vt:lpstr>XGBoost </vt:lpstr>
      <vt:lpstr>XGBoost –cross-validation results</vt:lpstr>
      <vt:lpstr>Confusion matrix</vt:lpstr>
      <vt:lpstr>4.2 False Negatives and False Positives</vt:lpstr>
      <vt:lpstr>False Positives / False Negatives</vt:lpstr>
      <vt:lpstr>Looking further … </vt:lpstr>
      <vt:lpstr>And another …</vt:lpstr>
      <vt:lpstr>4.3 Feature importance</vt:lpstr>
      <vt:lpstr>Feature Importance parameters </vt:lpstr>
      <vt:lpstr>Feature importance – ‘Weight’</vt:lpstr>
      <vt:lpstr>5. Recommended future work &amp; potential stakeholders</vt:lpstr>
      <vt:lpstr>Recommended future work</vt:lpstr>
      <vt:lpstr>Potential Stakeholders</vt:lpstr>
      <vt:lpstr>Thank you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of Illicit Activity over the Ethereum network using XGBoost </dc:title>
  <dc:creator>Steven Farrugia</dc:creator>
  <cp:lastModifiedBy>Steven Farrugia</cp:lastModifiedBy>
  <cp:revision>13</cp:revision>
  <dcterms:created xsi:type="dcterms:W3CDTF">2019-08-21T08:49:29Z</dcterms:created>
  <dcterms:modified xsi:type="dcterms:W3CDTF">2019-08-21T16:52:32Z</dcterms:modified>
</cp:coreProperties>
</file>